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0"/>
  </p:notesMasterIdLst>
  <p:handoutMasterIdLst>
    <p:handoutMasterId r:id="rId21"/>
  </p:handoutMasterIdLst>
  <p:sldIdLst>
    <p:sldId id="305" r:id="rId5"/>
    <p:sldId id="334" r:id="rId6"/>
    <p:sldId id="346" r:id="rId7"/>
    <p:sldId id="335" r:id="rId8"/>
    <p:sldId id="339" r:id="rId9"/>
    <p:sldId id="347" r:id="rId10"/>
    <p:sldId id="349" r:id="rId11"/>
    <p:sldId id="336" r:id="rId12"/>
    <p:sldId id="348" r:id="rId13"/>
    <p:sldId id="340" r:id="rId14"/>
    <p:sldId id="350" r:id="rId15"/>
    <p:sldId id="351" r:id="rId16"/>
    <p:sldId id="352" r:id="rId17"/>
    <p:sldId id="269" r:id="rId18"/>
    <p:sldId id="345" r:id="rId19"/>
  </p:sldIdLst>
  <p:sldSz cx="9144000" cy="6858000" type="screen4x3"/>
  <p:notesSz cx="6834188" cy="99790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9892212-E5E1-451E-BE3D-899B6B7C73F7}">
          <p14:sldIdLst>
            <p14:sldId id="305"/>
            <p14:sldId id="334"/>
            <p14:sldId id="346"/>
            <p14:sldId id="335"/>
            <p14:sldId id="339"/>
            <p14:sldId id="347"/>
            <p14:sldId id="349"/>
            <p14:sldId id="336"/>
            <p14:sldId id="348"/>
            <p14:sldId id="340"/>
            <p14:sldId id="350"/>
            <p14:sldId id="351"/>
            <p14:sldId id="352"/>
            <p14:sldId id="269"/>
            <p14:sldId id="3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088" autoAdjust="0"/>
  </p:normalViewPr>
  <p:slideViewPr>
    <p:cSldViewPr>
      <p:cViewPr varScale="1">
        <p:scale>
          <a:sx n="114" d="100"/>
          <a:sy n="114" d="100"/>
        </p:scale>
        <p:origin x="15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62275" cy="500063"/>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71913" y="0"/>
            <a:ext cx="2960687" cy="500063"/>
          </a:xfrm>
          <a:prstGeom prst="rect">
            <a:avLst/>
          </a:prstGeom>
        </p:spPr>
        <p:txBody>
          <a:bodyPr vert="horz" lIns="91440" tIns="45720" rIns="91440" bIns="45720" rtlCol="0"/>
          <a:lstStyle>
            <a:lvl1pPr algn="r">
              <a:defRPr sz="1200"/>
            </a:lvl1pPr>
          </a:lstStyle>
          <a:p>
            <a:fld id="{6C5C8851-D487-434B-A83F-5495F1F61699}" type="datetimeFigureOut">
              <a:rPr lang="es-MX" smtClean="0"/>
              <a:t>20/02/2020</a:t>
            </a:fld>
            <a:endParaRPr lang="es-MX"/>
          </a:p>
        </p:txBody>
      </p:sp>
      <p:sp>
        <p:nvSpPr>
          <p:cNvPr id="4" name="Marcador de pie de página 3"/>
          <p:cNvSpPr>
            <a:spLocks noGrp="1"/>
          </p:cNvSpPr>
          <p:nvPr>
            <p:ph type="ftr" sz="quarter" idx="2"/>
          </p:nvPr>
        </p:nvSpPr>
        <p:spPr>
          <a:xfrm>
            <a:off x="0" y="9478963"/>
            <a:ext cx="2962275" cy="500062"/>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71913" y="9478963"/>
            <a:ext cx="2960687" cy="500062"/>
          </a:xfrm>
          <a:prstGeom prst="rect">
            <a:avLst/>
          </a:prstGeom>
        </p:spPr>
        <p:txBody>
          <a:bodyPr vert="horz" lIns="91440" tIns="45720" rIns="91440" bIns="45720" rtlCol="0" anchor="b"/>
          <a:lstStyle>
            <a:lvl1pPr algn="r">
              <a:defRPr sz="1200"/>
            </a:lvl1pPr>
          </a:lstStyle>
          <a:p>
            <a:fld id="{2AFF3F9F-E541-4688-8EBD-511579446451}" type="slidenum">
              <a:rPr lang="es-MX" smtClean="0"/>
              <a:t>‹Nº›</a:t>
            </a:fld>
            <a:endParaRPr lang="es-MX"/>
          </a:p>
        </p:txBody>
      </p:sp>
    </p:spTree>
    <p:extLst>
      <p:ext uri="{BB962C8B-B14F-4D97-AF65-F5344CB8AC3E}">
        <p14:creationId xmlns:p14="http://schemas.microsoft.com/office/powerpoint/2010/main" val="2294318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61481" cy="500684"/>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71125" y="0"/>
            <a:ext cx="2961481" cy="500684"/>
          </a:xfrm>
          <a:prstGeom prst="rect">
            <a:avLst/>
          </a:prstGeom>
        </p:spPr>
        <p:txBody>
          <a:bodyPr vert="horz" lIns="91440" tIns="45720" rIns="91440" bIns="45720" rtlCol="0"/>
          <a:lstStyle>
            <a:lvl1pPr algn="r">
              <a:defRPr sz="1200"/>
            </a:lvl1pPr>
          </a:lstStyle>
          <a:p>
            <a:fld id="{DAE3C454-0E02-4ED9-98FE-8D6A0BC31213}" type="datetimeFigureOut">
              <a:rPr lang="es-MX" smtClean="0"/>
              <a:t>20/02/2020</a:t>
            </a:fld>
            <a:endParaRPr lang="es-MX"/>
          </a:p>
        </p:txBody>
      </p:sp>
      <p:sp>
        <p:nvSpPr>
          <p:cNvPr id="4" name="Marcador de imagen de diapositiva 3"/>
          <p:cNvSpPr>
            <a:spLocks noGrp="1" noRot="1" noChangeAspect="1"/>
          </p:cNvSpPr>
          <p:nvPr>
            <p:ph type="sldImg" idx="2"/>
          </p:nvPr>
        </p:nvSpPr>
        <p:spPr>
          <a:xfrm>
            <a:off x="1173163" y="1247775"/>
            <a:ext cx="4487862" cy="3367088"/>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3419" y="4802406"/>
            <a:ext cx="5467350" cy="392924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78342"/>
            <a:ext cx="2961481" cy="500683"/>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71125" y="9478342"/>
            <a:ext cx="2961481" cy="500683"/>
          </a:xfrm>
          <a:prstGeom prst="rect">
            <a:avLst/>
          </a:prstGeom>
        </p:spPr>
        <p:txBody>
          <a:bodyPr vert="horz" lIns="91440" tIns="45720" rIns="91440" bIns="45720" rtlCol="0" anchor="b"/>
          <a:lstStyle>
            <a:lvl1pPr algn="r">
              <a:defRPr sz="1200"/>
            </a:lvl1pPr>
          </a:lstStyle>
          <a:p>
            <a:fld id="{55CB664B-9F13-45F4-AAA0-A3D7C46DA9A4}" type="slidenum">
              <a:rPr lang="es-MX" smtClean="0"/>
              <a:t>‹Nº›</a:t>
            </a:fld>
            <a:endParaRPr lang="es-MX"/>
          </a:p>
        </p:txBody>
      </p:sp>
    </p:spTree>
    <p:extLst>
      <p:ext uri="{BB962C8B-B14F-4D97-AF65-F5344CB8AC3E}">
        <p14:creationId xmlns:p14="http://schemas.microsoft.com/office/powerpoint/2010/main" val="5234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22FDC-1E5C-6949-ACC9-98371F30477C}" type="slidenum">
              <a:rPr lang="es-ES" smtClean="0"/>
              <a:t>1</a:t>
            </a:fld>
            <a:endParaRPr lang="es-ES"/>
          </a:p>
        </p:txBody>
      </p:sp>
    </p:spTree>
    <p:extLst>
      <p:ext uri="{BB962C8B-B14F-4D97-AF65-F5344CB8AC3E}">
        <p14:creationId xmlns:p14="http://schemas.microsoft.com/office/powerpoint/2010/main" val="2204241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47DB3E1D-C4EE-D541-8817-F9A92986F9A3}" type="datetime1">
              <a:rPr lang="es-MX" smtClean="0"/>
              <a:t>20/02/2020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53B3B0F-12B6-4106-91E1-577123FA521A}" type="slidenum">
              <a:rPr lang="es-MX" smtClean="0"/>
              <a:t>‹Nº›</a:t>
            </a:fld>
            <a:endParaRPr lang="es-MX"/>
          </a:p>
        </p:txBody>
      </p:sp>
    </p:spTree>
    <p:extLst>
      <p:ext uri="{BB962C8B-B14F-4D97-AF65-F5344CB8AC3E}">
        <p14:creationId xmlns:p14="http://schemas.microsoft.com/office/powerpoint/2010/main" val="21496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0E3CE24-EADF-B844-B93B-DF1AB1D2F3C5}" type="datetime1">
              <a:rPr lang="es-MX" smtClean="0"/>
              <a:t>20/02/2020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53B3B0F-12B6-4106-91E1-577123FA521A}" type="slidenum">
              <a:rPr lang="es-MX" smtClean="0"/>
              <a:t>‹Nº›</a:t>
            </a:fld>
            <a:endParaRPr lang="es-MX"/>
          </a:p>
        </p:txBody>
      </p:sp>
    </p:spTree>
    <p:extLst>
      <p:ext uri="{BB962C8B-B14F-4D97-AF65-F5344CB8AC3E}">
        <p14:creationId xmlns:p14="http://schemas.microsoft.com/office/powerpoint/2010/main" val="204399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242AC3D-8C2A-BE40-B97D-AE90E157CCE8}" type="datetime1">
              <a:rPr lang="es-MX" smtClean="0"/>
              <a:t>20/02/2020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53B3B0F-12B6-4106-91E1-577123FA521A}" type="slidenum">
              <a:rPr lang="es-MX" smtClean="0"/>
              <a:t>‹Nº›</a:t>
            </a:fld>
            <a:endParaRPr lang="es-MX"/>
          </a:p>
        </p:txBody>
      </p:sp>
    </p:spTree>
    <p:extLst>
      <p:ext uri="{BB962C8B-B14F-4D97-AF65-F5344CB8AC3E}">
        <p14:creationId xmlns:p14="http://schemas.microsoft.com/office/powerpoint/2010/main" val="216935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A5D2BA11-E065-0C4F-9EB2-5252BA96ECCD}" type="datetime1">
              <a:rPr lang="es-MX" smtClean="0"/>
              <a:t>20/02/2020</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118501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9070F4BE-6D47-6744-91DC-7B4481D83F74}" type="datetime1">
              <a:rPr lang="es-MX" smtClean="0"/>
              <a:t>20/02/2020</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1889644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7556BAD6-F6F2-E449-8252-D959462747B6}" type="datetime1">
              <a:rPr lang="es-MX" smtClean="0"/>
              <a:t>20/02/2020</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137271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E8643859-AC55-DD47-980C-7D8B787334F5}" type="datetime1">
              <a:rPr lang="es-MX" smtClean="0"/>
              <a:t>20/02/2020</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1856632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4419600" y="7174252"/>
            <a:ext cx="2133600" cy="365125"/>
          </a:xfrm>
          <a:prstGeom prst="rect">
            <a:avLst/>
          </a:prstGeom>
        </p:spPr>
        <p:txBody>
          <a:bodyPr/>
          <a:lstStyle/>
          <a:p>
            <a:fld id="{9AB68BB4-5E85-7A4B-82CF-BD1B124C268B}" type="datetime1">
              <a:rPr lang="es-MX" smtClean="0"/>
              <a:t>20/02/2020</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3655967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Marcador de fecha 2"/>
          <p:cNvSpPr>
            <a:spLocks noGrp="1"/>
          </p:cNvSpPr>
          <p:nvPr>
            <p:ph type="dt" sz="half" idx="10"/>
          </p:nvPr>
        </p:nvSpPr>
        <p:spPr>
          <a:xfrm>
            <a:off x="4419600" y="7174252"/>
            <a:ext cx="2133600" cy="365125"/>
          </a:xfrm>
          <a:prstGeom prst="rect">
            <a:avLst/>
          </a:prstGeom>
        </p:spPr>
        <p:txBody>
          <a:bodyPr/>
          <a:lstStyle/>
          <a:p>
            <a:fld id="{E05D9D36-B824-7F45-8160-24DBAC04C7B1}" type="datetime1">
              <a:rPr lang="es-MX" smtClean="0"/>
              <a:t>20/02/2020</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401449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419600" y="7174252"/>
            <a:ext cx="2133600" cy="365125"/>
          </a:xfrm>
          <a:prstGeom prst="rect">
            <a:avLst/>
          </a:prstGeom>
        </p:spPr>
        <p:txBody>
          <a:bodyPr/>
          <a:lstStyle/>
          <a:p>
            <a:fld id="{E215B392-C0DF-624C-BAC2-29F5C2908C7D}" type="datetime1">
              <a:rPr lang="es-MX" smtClean="0"/>
              <a:t>20/02/2020</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2435466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E397E63F-06CA-804A-9B03-72C2F87CEB91}" type="datetime1">
              <a:rPr lang="es-MX" smtClean="0"/>
              <a:t>20/02/2020</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148924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81292AB-3A67-7040-AB47-0ED757616A37}" type="datetime1">
              <a:rPr lang="es-MX" smtClean="0"/>
              <a:t>20/02/2020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53B3B0F-12B6-4106-91E1-577123FA521A}" type="slidenum">
              <a:rPr lang="es-MX" smtClean="0"/>
              <a:t>‹Nº›</a:t>
            </a:fld>
            <a:endParaRPr lang="es-MX"/>
          </a:p>
        </p:txBody>
      </p:sp>
    </p:spTree>
    <p:extLst>
      <p:ext uri="{BB962C8B-B14F-4D97-AF65-F5344CB8AC3E}">
        <p14:creationId xmlns:p14="http://schemas.microsoft.com/office/powerpoint/2010/main" val="3709906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DB51776C-4F4F-7B4E-A594-05EE9594FD1B}" type="datetime1">
              <a:rPr lang="es-MX" smtClean="0"/>
              <a:t>20/02/2020</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718982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DB16D224-4A30-B547-A959-84DF61F89812}" type="datetime1">
              <a:rPr lang="es-MX" smtClean="0"/>
              <a:t>20/02/2020</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3508406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3BEA6690-A4FC-064D-87F3-8634FCFA3188}" type="datetime1">
              <a:rPr lang="es-MX" smtClean="0"/>
              <a:t>20/02/2020</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1274362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FE71157F-6EDA-3243-8847-8A9DC70C0142}" type="datetime1">
              <a:rPr lang="es-MX"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2135893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1EDAFB5-3DD6-644A-9B3A-E7B71B387984}" type="datetime1">
              <a:rPr lang="es-MX"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2300402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D345D54-EE2D-6343-8145-263C3249C957}" type="datetime1">
              <a:rPr lang="es-MX"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1121990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4DDC734-8864-3B43-BCC8-AC4EC114ED48}" type="datetime1">
              <a:rPr lang="es-MX"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2133830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E5CEC62-94BA-5547-B126-EB79B38E472B}" type="datetime1">
              <a:rPr lang="es-MX" smtClean="0"/>
              <a:t>20/02/2020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335614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E462941-BE5E-6E41-93EE-56113A170B52}" type="datetime1">
              <a:rPr lang="es-MX" smtClean="0"/>
              <a:t>20/02/2020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3803103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193FC76-84A8-1D48-8EDD-302D5FE0EB05}" type="datetime1">
              <a:rPr lang="es-MX" smtClean="0"/>
              <a:t>20/02/2020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424751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84FB369-3C34-2E43-8897-622FB581799B}" type="datetime1">
              <a:rPr lang="es-MX" smtClean="0"/>
              <a:t>20/02/2020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53B3B0F-12B6-4106-91E1-577123FA521A}" type="slidenum">
              <a:rPr lang="es-MX" smtClean="0"/>
              <a:t>‹Nº›</a:t>
            </a:fld>
            <a:endParaRPr lang="es-MX"/>
          </a:p>
        </p:txBody>
      </p:sp>
    </p:spTree>
    <p:extLst>
      <p:ext uri="{BB962C8B-B14F-4D97-AF65-F5344CB8AC3E}">
        <p14:creationId xmlns:p14="http://schemas.microsoft.com/office/powerpoint/2010/main" val="4294245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2B2F49-A4FE-CF4A-93F1-50C42E6C1F58}" type="datetime1">
              <a:rPr lang="es-MX"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491885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F32F665-CDD5-944D-8429-ADBD7AB7776D}" type="datetime1">
              <a:rPr lang="es-MX"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1883565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5D7A97-192B-A349-ACBA-F81307E26755}" type="datetime1">
              <a:rPr lang="es-MX"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2473694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3689CE-D680-3945-AF21-A821775733C6}" type="datetime1">
              <a:rPr lang="es-MX"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3135375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4E3998D-ED98-484B-8380-7F0690D85485}" type="datetime1">
              <a:rPr lang="es-MX"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2484481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DF01F6B-0EA7-9847-9DB1-CC6F0D932FB6}" type="datetime1">
              <a:rPr lang="es-MX"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2980336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66B3A06-B6AE-344C-8C62-50633AE97D7F}" type="datetime1">
              <a:rPr lang="es-MX"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480039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A9F2025-37AC-E54F-AA40-A39A6A235BFE}" type="datetime1">
              <a:rPr lang="es-MX"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237661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ABAEE49C-01B4-E74E-9C1D-9DAEE8B78412}" type="datetime1">
              <a:rPr lang="es-MX" smtClean="0"/>
              <a:t>20/02/2020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2369304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247468C-6F38-764B-BF1F-86CB44B14C9D}" type="datetime1">
              <a:rPr lang="es-MX" smtClean="0"/>
              <a:t>20/02/2020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53331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1FF89107-D8B3-1948-8DC0-C00757CDE8B6}" type="datetime1">
              <a:rPr lang="es-MX" smtClean="0"/>
              <a:t>20/02/2020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53B3B0F-12B6-4106-91E1-577123FA521A}" type="slidenum">
              <a:rPr lang="es-MX" smtClean="0"/>
              <a:t>‹Nº›</a:t>
            </a:fld>
            <a:endParaRPr lang="es-MX"/>
          </a:p>
        </p:txBody>
      </p:sp>
    </p:spTree>
    <p:extLst>
      <p:ext uri="{BB962C8B-B14F-4D97-AF65-F5344CB8AC3E}">
        <p14:creationId xmlns:p14="http://schemas.microsoft.com/office/powerpoint/2010/main" val="1543494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3BDE669-5DD9-9949-88E0-C4CC419202FC}" type="datetime1">
              <a:rPr lang="es-MX" smtClean="0"/>
              <a:t>20/02/2020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730993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2E7AACA-4C8E-6A4D-927A-A7DBAF85ED03}" type="datetime1">
              <a:rPr lang="es-MX"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4148030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4A2522E-76E9-544E-BBB3-E965112DC968}" type="datetime1">
              <a:rPr lang="es-MX" smtClean="0"/>
              <a:t>20/02/2020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506449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A16285-E72B-A04D-A0A5-F1FF9B5629FA}" type="datetime1">
              <a:rPr lang="es-MX"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205096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62F8641-0795-C841-B532-8268F77254B8}" type="datetime1">
              <a:rPr lang="es-MX" smtClean="0"/>
              <a:t>20/02/2020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19117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E3EE5EEB-D7D1-7244-9FB5-D4B927EF6171}" type="datetime1">
              <a:rPr lang="es-MX" smtClean="0"/>
              <a:t>20/02/2020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53B3B0F-12B6-4106-91E1-577123FA521A}" type="slidenum">
              <a:rPr lang="es-MX" smtClean="0"/>
              <a:t>‹Nº›</a:t>
            </a:fld>
            <a:endParaRPr lang="es-MX"/>
          </a:p>
        </p:txBody>
      </p:sp>
    </p:spTree>
    <p:extLst>
      <p:ext uri="{BB962C8B-B14F-4D97-AF65-F5344CB8AC3E}">
        <p14:creationId xmlns:p14="http://schemas.microsoft.com/office/powerpoint/2010/main" val="46324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7550805-68E8-4749-BA31-AD3E03578A04}" type="datetime1">
              <a:rPr lang="es-MX" smtClean="0"/>
              <a:t>20/02/2020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53B3B0F-12B6-4106-91E1-577123FA521A}" type="slidenum">
              <a:rPr lang="es-MX" smtClean="0"/>
              <a:t>‹Nº›</a:t>
            </a:fld>
            <a:endParaRPr lang="es-MX"/>
          </a:p>
        </p:txBody>
      </p:sp>
    </p:spTree>
    <p:extLst>
      <p:ext uri="{BB962C8B-B14F-4D97-AF65-F5344CB8AC3E}">
        <p14:creationId xmlns:p14="http://schemas.microsoft.com/office/powerpoint/2010/main" val="263956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B8DB265-1BC8-2C48-A5B1-339F8B671AF9}" type="datetime1">
              <a:rPr lang="es-MX" smtClean="0"/>
              <a:t>20/02/2020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53B3B0F-12B6-4106-91E1-577123FA521A}" type="slidenum">
              <a:rPr lang="es-MX" smtClean="0"/>
              <a:t>‹Nº›</a:t>
            </a:fld>
            <a:endParaRPr lang="es-MX"/>
          </a:p>
        </p:txBody>
      </p:sp>
    </p:spTree>
    <p:extLst>
      <p:ext uri="{BB962C8B-B14F-4D97-AF65-F5344CB8AC3E}">
        <p14:creationId xmlns:p14="http://schemas.microsoft.com/office/powerpoint/2010/main" val="162777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ADEFEA3-7DDA-BD46-90FB-42065A76ADDC}" type="datetime1">
              <a:rPr lang="es-MX" smtClean="0"/>
              <a:t>20/02/2020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53B3B0F-12B6-4106-91E1-577123FA521A}" type="slidenum">
              <a:rPr lang="es-MX" smtClean="0"/>
              <a:t>‹Nº›</a:t>
            </a:fld>
            <a:endParaRPr lang="es-MX"/>
          </a:p>
        </p:txBody>
      </p:sp>
    </p:spTree>
    <p:extLst>
      <p:ext uri="{BB962C8B-B14F-4D97-AF65-F5344CB8AC3E}">
        <p14:creationId xmlns:p14="http://schemas.microsoft.com/office/powerpoint/2010/main" val="328392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07AC8F-DA48-FE4B-93AB-C765D98357E7}" type="datetime1">
              <a:rPr lang="es-MX" smtClean="0"/>
              <a:t>20/02/2020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53B3B0F-12B6-4106-91E1-577123FA521A}" type="slidenum">
              <a:rPr lang="es-MX" smtClean="0"/>
              <a:t>‹Nº›</a:t>
            </a:fld>
            <a:endParaRPr lang="es-MX"/>
          </a:p>
        </p:txBody>
      </p:sp>
    </p:spTree>
    <p:extLst>
      <p:ext uri="{BB962C8B-B14F-4D97-AF65-F5344CB8AC3E}">
        <p14:creationId xmlns:p14="http://schemas.microsoft.com/office/powerpoint/2010/main" val="269601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0B9B9-248D-FC48-AB4B-7E50FB5DD948}" type="datetime1">
              <a:rPr lang="es-MX" smtClean="0"/>
              <a:t>20/02/2020</a:t>
            </a:fld>
            <a:endParaRPr lang="es-MX"/>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B3B0F-12B6-4106-91E1-577123FA521A}" type="slidenum">
              <a:rPr lang="es-MX" smtClean="0"/>
              <a:t>‹Nº›</a:t>
            </a:fld>
            <a:endParaRPr lang="es-MX"/>
          </a:p>
        </p:txBody>
      </p:sp>
    </p:spTree>
    <p:extLst>
      <p:ext uri="{BB962C8B-B14F-4D97-AF65-F5344CB8AC3E}">
        <p14:creationId xmlns:p14="http://schemas.microsoft.com/office/powerpoint/2010/main" val="3990012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Imagen 6" descr="interior.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
            <a:ext cx="9164047" cy="7081309"/>
          </a:xfrm>
          <a:prstGeom prst="rect">
            <a:avLst/>
          </a:prstGeom>
        </p:spPr>
      </p:pic>
    </p:spTree>
    <p:extLst>
      <p:ext uri="{BB962C8B-B14F-4D97-AF65-F5344CB8AC3E}">
        <p14:creationId xmlns:p14="http://schemas.microsoft.com/office/powerpoint/2010/main" val="1070872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7138C-A818-B546-8CE9-FCC480A05D0A}" type="datetime1">
              <a:rPr lang="es-MX" smtClean="0"/>
              <a:t>20/02/2020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5DA8B-2362-4643-9EB9-8C0DA27B0E9B}" type="slidenum">
              <a:rPr lang="es-ES" smtClean="0"/>
              <a:t>‹Nº›</a:t>
            </a:fld>
            <a:endParaRPr lang="es-ES"/>
          </a:p>
        </p:txBody>
      </p:sp>
    </p:spTree>
    <p:extLst>
      <p:ext uri="{BB962C8B-B14F-4D97-AF65-F5344CB8AC3E}">
        <p14:creationId xmlns:p14="http://schemas.microsoft.com/office/powerpoint/2010/main" val="16698383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2F6D2-48CE-E74B-9B8F-A293EBCA0625}" type="datetime1">
              <a:rPr lang="es-MX" smtClean="0"/>
              <a:t>20/02/2020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3A22-1E0C-0042-B297-379B5594F42C}" type="slidenum">
              <a:rPr lang="es-ES" smtClean="0"/>
              <a:t>‹Nº›</a:t>
            </a:fld>
            <a:endParaRPr lang="es-ES"/>
          </a:p>
        </p:txBody>
      </p:sp>
    </p:spTree>
    <p:extLst>
      <p:ext uri="{BB962C8B-B14F-4D97-AF65-F5344CB8AC3E}">
        <p14:creationId xmlns:p14="http://schemas.microsoft.com/office/powerpoint/2010/main" val="7070067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95" b="2509"/>
          <a:stretch/>
        </p:blipFill>
        <p:spPr>
          <a:xfrm>
            <a:off x="0" y="0"/>
            <a:ext cx="9135291" cy="6888480"/>
          </a:xfrm>
          <a:prstGeom prst="rect">
            <a:avLst/>
          </a:prstGeom>
        </p:spPr>
      </p:pic>
      <p:sp>
        <p:nvSpPr>
          <p:cNvPr id="5" name="CuadroTexto 4"/>
          <p:cNvSpPr txBox="1"/>
          <p:nvPr/>
        </p:nvSpPr>
        <p:spPr>
          <a:xfrm>
            <a:off x="699392" y="3356992"/>
            <a:ext cx="7745216" cy="553998"/>
          </a:xfrm>
          <a:prstGeom prst="rect">
            <a:avLst/>
          </a:prstGeom>
          <a:noFill/>
          <a:ln>
            <a:noFill/>
          </a:ln>
        </p:spPr>
        <p:txBody>
          <a:bodyPr wrap="square" rtlCol="0">
            <a:spAutoFit/>
          </a:bodyPr>
          <a:lstStyle/>
          <a:p>
            <a:pPr algn="ctr"/>
            <a:r>
              <a:rPr lang="es-MX" sz="3000" dirty="0">
                <a:latin typeface="Raleway"/>
              </a:rPr>
              <a:t>DEVOLUCIONES DE INGRESOS</a:t>
            </a:r>
            <a:endParaRPr lang="es-MX" sz="3000" b="1" dirty="0">
              <a:latin typeface="Raleway"/>
              <a:ea typeface="Raleway" charset="0"/>
              <a:cs typeface="Raleway" charset="0"/>
            </a:endParaRPr>
          </a:p>
        </p:txBody>
      </p:sp>
      <p:sp>
        <p:nvSpPr>
          <p:cNvPr id="3" name="Marcador de número de diapositiva 2"/>
          <p:cNvSpPr>
            <a:spLocks noGrp="1"/>
          </p:cNvSpPr>
          <p:nvPr>
            <p:ph type="sldNum" sz="quarter" idx="12"/>
          </p:nvPr>
        </p:nvSpPr>
        <p:spPr/>
        <p:txBody>
          <a:bodyPr/>
          <a:lstStyle/>
          <a:p>
            <a:fld id="{D53B3B0F-12B6-4106-91E1-577123FA521A}" type="slidenum">
              <a:rPr lang="es-MX" smtClean="0"/>
              <a:t>1</a:t>
            </a:fld>
            <a:endParaRPr lang="es-MX"/>
          </a:p>
        </p:txBody>
      </p:sp>
      <p:sp>
        <p:nvSpPr>
          <p:cNvPr id="6" name="Subtítulo 2">
            <a:extLst>
              <a:ext uri="{FF2B5EF4-FFF2-40B4-BE49-F238E27FC236}">
                <a16:creationId xmlns:a16="http://schemas.microsoft.com/office/drawing/2014/main" id="{F8EA16D3-A7B2-4B28-82A3-9723207F7ABC}"/>
              </a:ext>
            </a:extLst>
          </p:cNvPr>
          <p:cNvSpPr>
            <a:spLocks noGrp="1"/>
          </p:cNvSpPr>
          <p:nvPr>
            <p:ph type="subTitle" idx="1"/>
          </p:nvPr>
        </p:nvSpPr>
        <p:spPr>
          <a:xfrm>
            <a:off x="292855" y="4439788"/>
            <a:ext cx="8825658" cy="861420"/>
          </a:xfrm>
        </p:spPr>
        <p:txBody>
          <a:bodyPr>
            <a:normAutofit/>
          </a:bodyPr>
          <a:lstStyle/>
          <a:p>
            <a:r>
              <a:rPr lang="es-MX" sz="3000" dirty="0">
                <a:solidFill>
                  <a:schemeClr val="tx1"/>
                </a:solidFill>
                <a:latin typeface="Raleway"/>
              </a:rPr>
              <a:t>PROCEDIMIENTO PARA REEMBOLSO DE PAGOS</a:t>
            </a:r>
          </a:p>
        </p:txBody>
      </p:sp>
    </p:spTree>
    <p:extLst>
      <p:ext uri="{BB962C8B-B14F-4D97-AF65-F5344CB8AC3E}">
        <p14:creationId xmlns:p14="http://schemas.microsoft.com/office/powerpoint/2010/main" val="368766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A8448BC-FDC2-4C44-9302-AC0D64A94D04}"/>
              </a:ext>
            </a:extLst>
          </p:cNvPr>
          <p:cNvSpPr>
            <a:spLocks noGrp="1"/>
          </p:cNvSpPr>
          <p:nvPr>
            <p:ph idx="1"/>
          </p:nvPr>
        </p:nvSpPr>
        <p:spPr>
          <a:xfrm>
            <a:off x="251520" y="1256494"/>
            <a:ext cx="8640960" cy="4525963"/>
          </a:xfrm>
        </p:spPr>
        <p:txBody>
          <a:bodyPr>
            <a:normAutofit/>
          </a:bodyPr>
          <a:lstStyle/>
          <a:p>
            <a:pPr algn="just"/>
            <a:r>
              <a:rPr lang="es-MX" sz="2000" dirty="0">
                <a:latin typeface="Raleway"/>
              </a:rPr>
              <a:t>La Dirección de Administración Escolar es la ventanilla única para el trámite de Devoluciones o Reembolsos de Ingresos Institucionales, quien validará en forma definitiva la procedencia o rechazo de la solicitud de reembolso.</a:t>
            </a:r>
          </a:p>
          <a:p>
            <a:pPr algn="just"/>
            <a:r>
              <a:rPr lang="es-MX" sz="2000" dirty="0">
                <a:latin typeface="Raleway"/>
              </a:rPr>
              <a:t>Todas las solicitudes de reembolso autorizadas son ingresadas para trámite de pago al Departamento de Tesorería de la Dirección de Recursos Financieros, quienes realizarán una </a:t>
            </a:r>
            <a:r>
              <a:rPr lang="es-MX" sz="2000" b="1" u="sng" dirty="0">
                <a:latin typeface="Raleway"/>
              </a:rPr>
              <a:t>última validación</a:t>
            </a:r>
            <a:r>
              <a:rPr lang="es-MX" sz="2000" b="1" dirty="0">
                <a:latin typeface="Raleway"/>
              </a:rPr>
              <a:t> </a:t>
            </a:r>
            <a:r>
              <a:rPr lang="es-MX" sz="2000" dirty="0">
                <a:latin typeface="Raleway"/>
              </a:rPr>
              <a:t>para asegurar que la documentación este completa y elaborar la solicitud de pago correspondiente.</a:t>
            </a:r>
          </a:p>
          <a:p>
            <a:pPr algn="just"/>
            <a:r>
              <a:rPr lang="es-MX" sz="2000" dirty="0">
                <a:latin typeface="Raleway"/>
              </a:rPr>
              <a:t>El pago será realizado mediante transferencia bancaria dentro de los </a:t>
            </a:r>
            <a:r>
              <a:rPr lang="es-MX" sz="2000" b="1" u="sng" dirty="0">
                <a:latin typeface="Raleway"/>
              </a:rPr>
              <a:t>cinco días hábiles</a:t>
            </a:r>
            <a:r>
              <a:rPr lang="es-MX" sz="2000" b="1" dirty="0">
                <a:latin typeface="Raleway"/>
              </a:rPr>
              <a:t> </a:t>
            </a:r>
            <a:r>
              <a:rPr lang="es-MX" sz="2000" dirty="0">
                <a:latin typeface="Raleway"/>
              </a:rPr>
              <a:t>posteriores a la fecha de recepción de la solicitud de reembolso en el Departamento de Tesorería por parte de la Dirección de Administración Escolar.</a:t>
            </a:r>
          </a:p>
          <a:p>
            <a:pPr algn="just"/>
            <a:endParaRPr lang="es-MX" sz="2000" dirty="0">
              <a:latin typeface="Raleway"/>
            </a:endParaRPr>
          </a:p>
        </p:txBody>
      </p:sp>
      <p:sp>
        <p:nvSpPr>
          <p:cNvPr id="4" name="Marcador de número de diapositiva 3">
            <a:extLst>
              <a:ext uri="{FF2B5EF4-FFF2-40B4-BE49-F238E27FC236}">
                <a16:creationId xmlns:a16="http://schemas.microsoft.com/office/drawing/2014/main" id="{27D95DD9-53BA-4B12-A05F-992373A69A47}"/>
              </a:ext>
            </a:extLst>
          </p:cNvPr>
          <p:cNvSpPr>
            <a:spLocks noGrp="1"/>
          </p:cNvSpPr>
          <p:nvPr>
            <p:ph type="sldNum" sz="quarter" idx="12"/>
          </p:nvPr>
        </p:nvSpPr>
        <p:spPr/>
        <p:txBody>
          <a:bodyPr/>
          <a:lstStyle/>
          <a:p>
            <a:fld id="{D53B3B0F-12B6-4106-91E1-577123FA521A}" type="slidenum">
              <a:rPr lang="es-MX" smtClean="0"/>
              <a:t>10</a:t>
            </a:fld>
            <a:endParaRPr lang="es-MX"/>
          </a:p>
        </p:txBody>
      </p:sp>
      <p:sp>
        <p:nvSpPr>
          <p:cNvPr id="7" name="Título 1">
            <a:extLst>
              <a:ext uri="{FF2B5EF4-FFF2-40B4-BE49-F238E27FC236}">
                <a16:creationId xmlns:a16="http://schemas.microsoft.com/office/drawing/2014/main" id="{3B574ECA-E999-4EFB-AB64-F3752269CBCF}"/>
              </a:ext>
            </a:extLst>
          </p:cNvPr>
          <p:cNvSpPr>
            <a:spLocks noGrp="1"/>
          </p:cNvSpPr>
          <p:nvPr>
            <p:ph type="title"/>
          </p:nvPr>
        </p:nvSpPr>
        <p:spPr>
          <a:xfrm>
            <a:off x="3403" y="128039"/>
            <a:ext cx="6840760" cy="576064"/>
          </a:xfrm>
        </p:spPr>
        <p:txBody>
          <a:bodyPr>
            <a:normAutofit/>
          </a:bodyPr>
          <a:lstStyle/>
          <a:p>
            <a:pPr algn="l"/>
            <a:r>
              <a:rPr lang="es-MX" sz="2000" b="1" dirty="0">
                <a:solidFill>
                  <a:srgbClr val="EBEBEB"/>
                </a:solidFill>
                <a:latin typeface="Raleway"/>
                <a:ea typeface="Raleway" charset="0"/>
                <a:cs typeface="Raleway" charset="0"/>
              </a:rPr>
              <a:t>REEMBOLSO DE INGRESOS INSTITUCIONALES</a:t>
            </a:r>
            <a:endParaRPr lang="es-MX" sz="2000" b="1" dirty="0">
              <a:solidFill>
                <a:schemeClr val="bg1"/>
              </a:solidFill>
              <a:latin typeface="Raleway"/>
              <a:ea typeface="Raleway" charset="0"/>
              <a:cs typeface="Raleway" charset="0"/>
            </a:endParaRPr>
          </a:p>
        </p:txBody>
      </p:sp>
    </p:spTree>
    <p:extLst>
      <p:ext uri="{BB962C8B-B14F-4D97-AF65-F5344CB8AC3E}">
        <p14:creationId xmlns:p14="http://schemas.microsoft.com/office/powerpoint/2010/main" val="277280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A8448BC-FDC2-4C44-9302-AC0D64A94D04}"/>
              </a:ext>
            </a:extLst>
          </p:cNvPr>
          <p:cNvSpPr>
            <a:spLocks noGrp="1"/>
          </p:cNvSpPr>
          <p:nvPr>
            <p:ph idx="1"/>
          </p:nvPr>
        </p:nvSpPr>
        <p:spPr>
          <a:xfrm>
            <a:off x="179512" y="1015491"/>
            <a:ext cx="8640960" cy="5705983"/>
          </a:xfrm>
        </p:spPr>
        <p:txBody>
          <a:bodyPr>
            <a:noAutofit/>
          </a:bodyPr>
          <a:lstStyle/>
          <a:p>
            <a:pPr algn="just"/>
            <a:r>
              <a:rPr lang="es-MX" sz="1900" dirty="0">
                <a:latin typeface="Raleway"/>
              </a:rPr>
              <a:t>Los Coordinadores Administrativos, o quien ellos determinen al interior de sus respectivos Campus o del CNMS, serán los únicos facultados para determinar en forma definitiva la procedencia o rechazo de la solicitud de reembolso.</a:t>
            </a:r>
          </a:p>
          <a:p>
            <a:pPr algn="just"/>
            <a:endParaRPr lang="es-MX" sz="1200" dirty="0">
              <a:latin typeface="Raleway"/>
            </a:endParaRPr>
          </a:p>
          <a:p>
            <a:pPr algn="just"/>
            <a:r>
              <a:rPr lang="es-MX" sz="1900" dirty="0">
                <a:latin typeface="Raleway"/>
              </a:rPr>
              <a:t>Asimismo, realizarán una </a:t>
            </a:r>
            <a:r>
              <a:rPr lang="es-MX" sz="1900" b="1" u="sng" dirty="0">
                <a:latin typeface="Raleway"/>
              </a:rPr>
              <a:t>última validación</a:t>
            </a:r>
            <a:r>
              <a:rPr lang="es-MX" sz="1900" b="1" dirty="0">
                <a:latin typeface="Raleway"/>
              </a:rPr>
              <a:t> </a:t>
            </a:r>
            <a:r>
              <a:rPr lang="es-MX" sz="1900" dirty="0">
                <a:latin typeface="Raleway"/>
              </a:rPr>
              <a:t>para asegurar que la documentación este completa y elaborar la solicitud de pago correspondiente.</a:t>
            </a:r>
          </a:p>
          <a:p>
            <a:pPr algn="just"/>
            <a:endParaRPr lang="es-MX" sz="1200" dirty="0">
              <a:latin typeface="Raleway"/>
            </a:endParaRPr>
          </a:p>
          <a:p>
            <a:pPr algn="just"/>
            <a:r>
              <a:rPr lang="es-MX" sz="1900" dirty="0">
                <a:latin typeface="Raleway"/>
              </a:rPr>
              <a:t>El pago deberá ser realizado mediante transferencia bancaria dentro de los </a:t>
            </a:r>
            <a:r>
              <a:rPr lang="es-MX" sz="1900" b="1" u="sng" dirty="0">
                <a:latin typeface="Raleway"/>
              </a:rPr>
              <a:t>cinco días hábiles</a:t>
            </a:r>
            <a:r>
              <a:rPr lang="es-MX" sz="1900" b="1" dirty="0">
                <a:latin typeface="Raleway"/>
              </a:rPr>
              <a:t> </a:t>
            </a:r>
            <a:r>
              <a:rPr lang="es-MX" sz="1900" dirty="0">
                <a:latin typeface="Raleway"/>
              </a:rPr>
              <a:t>posteriores a la fecha de recepción de la solicitud de reembolso por parte de los enlaces o coordinadores administrativos de las Divisiones o ENMS</a:t>
            </a:r>
          </a:p>
          <a:p>
            <a:pPr algn="just"/>
            <a:endParaRPr lang="es-MX" sz="1200" dirty="0">
              <a:latin typeface="Raleway"/>
            </a:endParaRPr>
          </a:p>
          <a:p>
            <a:pPr algn="just"/>
            <a:r>
              <a:rPr lang="es-MX" sz="1900" b="1" dirty="0">
                <a:solidFill>
                  <a:srgbClr val="FF0000"/>
                </a:solidFill>
                <a:latin typeface="Raleway"/>
              </a:rPr>
              <a:t>NO aplica </a:t>
            </a:r>
            <a:r>
              <a:rPr lang="es-MX" sz="1900" dirty="0">
                <a:latin typeface="Raleway"/>
              </a:rPr>
              <a:t>lo dispuesto en los </a:t>
            </a:r>
            <a:r>
              <a:rPr lang="es-ES" sz="1900" dirty="0">
                <a:latin typeface="Raleway"/>
              </a:rPr>
              <a:t>Lineamientos Generales de Racionalidad, Austeridad y Disciplina Presupuestal de la UG respecto a pagos menores a $300.00 ya que esta disposición se refiere al ejercicio de los recursos (GASTO) y en este caso, se trata de una devolución de ingresos.</a:t>
            </a:r>
            <a:endParaRPr lang="es-MX" sz="1900" dirty="0">
              <a:latin typeface="Raleway"/>
            </a:endParaRPr>
          </a:p>
        </p:txBody>
      </p:sp>
      <p:sp>
        <p:nvSpPr>
          <p:cNvPr id="4" name="Marcador de número de diapositiva 3">
            <a:extLst>
              <a:ext uri="{FF2B5EF4-FFF2-40B4-BE49-F238E27FC236}">
                <a16:creationId xmlns:a16="http://schemas.microsoft.com/office/drawing/2014/main" id="{27D95DD9-53BA-4B12-A05F-992373A69A47}"/>
              </a:ext>
            </a:extLst>
          </p:cNvPr>
          <p:cNvSpPr>
            <a:spLocks noGrp="1"/>
          </p:cNvSpPr>
          <p:nvPr>
            <p:ph type="sldNum" sz="quarter" idx="12"/>
          </p:nvPr>
        </p:nvSpPr>
        <p:spPr/>
        <p:txBody>
          <a:bodyPr/>
          <a:lstStyle/>
          <a:p>
            <a:fld id="{D53B3B0F-12B6-4106-91E1-577123FA521A}" type="slidenum">
              <a:rPr lang="es-MX" smtClean="0"/>
              <a:t>11</a:t>
            </a:fld>
            <a:endParaRPr lang="es-MX"/>
          </a:p>
        </p:txBody>
      </p:sp>
      <p:sp>
        <p:nvSpPr>
          <p:cNvPr id="7" name="Título 1">
            <a:extLst>
              <a:ext uri="{FF2B5EF4-FFF2-40B4-BE49-F238E27FC236}">
                <a16:creationId xmlns:a16="http://schemas.microsoft.com/office/drawing/2014/main" id="{3B574ECA-E999-4EFB-AB64-F3752269CBCF}"/>
              </a:ext>
            </a:extLst>
          </p:cNvPr>
          <p:cNvSpPr>
            <a:spLocks noGrp="1"/>
          </p:cNvSpPr>
          <p:nvPr>
            <p:ph type="title"/>
          </p:nvPr>
        </p:nvSpPr>
        <p:spPr>
          <a:xfrm>
            <a:off x="3403" y="128039"/>
            <a:ext cx="6840760" cy="576064"/>
          </a:xfrm>
        </p:spPr>
        <p:txBody>
          <a:bodyPr>
            <a:normAutofit/>
          </a:bodyPr>
          <a:lstStyle/>
          <a:p>
            <a:pPr algn="l"/>
            <a:r>
              <a:rPr lang="es-MX" sz="2000" b="1" dirty="0">
                <a:solidFill>
                  <a:srgbClr val="EBEBEB"/>
                </a:solidFill>
                <a:latin typeface="Raleway"/>
                <a:ea typeface="Raleway" charset="0"/>
                <a:cs typeface="Raleway" charset="0"/>
              </a:rPr>
              <a:t>REEMBOLSO DE INGRESOS PROPIOS</a:t>
            </a:r>
            <a:endParaRPr lang="es-MX" sz="2000" b="1" dirty="0">
              <a:solidFill>
                <a:schemeClr val="bg1"/>
              </a:solidFill>
              <a:latin typeface="Raleway"/>
              <a:ea typeface="Raleway" charset="0"/>
              <a:cs typeface="Raleway" charset="0"/>
            </a:endParaRPr>
          </a:p>
        </p:txBody>
      </p:sp>
    </p:spTree>
    <p:extLst>
      <p:ext uri="{BB962C8B-B14F-4D97-AF65-F5344CB8AC3E}">
        <p14:creationId xmlns:p14="http://schemas.microsoft.com/office/powerpoint/2010/main" val="50741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A8448BC-FDC2-4C44-9302-AC0D64A94D04}"/>
              </a:ext>
            </a:extLst>
          </p:cNvPr>
          <p:cNvSpPr>
            <a:spLocks noGrp="1"/>
          </p:cNvSpPr>
          <p:nvPr>
            <p:ph idx="1"/>
          </p:nvPr>
        </p:nvSpPr>
        <p:spPr>
          <a:xfrm>
            <a:off x="179512" y="1015491"/>
            <a:ext cx="8640960" cy="5705983"/>
          </a:xfrm>
        </p:spPr>
        <p:txBody>
          <a:bodyPr>
            <a:noAutofit/>
          </a:bodyPr>
          <a:lstStyle/>
          <a:p>
            <a:pPr algn="just">
              <a:buFont typeface="Wingdings" panose="05000000000000000000" pitchFamily="2" charset="2"/>
              <a:buChar char="v"/>
            </a:pPr>
            <a:r>
              <a:rPr lang="es-MX" sz="1900" dirty="0">
                <a:latin typeface="Raleway"/>
              </a:rPr>
              <a:t>Para ser procedente, deberá tramitarse antes del último día hábil del primer mes del ejercicio en curso.</a:t>
            </a:r>
          </a:p>
          <a:p>
            <a:pPr algn="just">
              <a:buFont typeface="Wingdings" panose="05000000000000000000" pitchFamily="2" charset="2"/>
              <a:buChar char="v"/>
            </a:pPr>
            <a:endParaRPr lang="es-MX" sz="1900" dirty="0">
              <a:latin typeface="Raleway"/>
            </a:endParaRPr>
          </a:p>
          <a:p>
            <a:pPr algn="just">
              <a:buFont typeface="Wingdings" panose="05000000000000000000" pitchFamily="2" charset="2"/>
              <a:buChar char="v"/>
            </a:pPr>
            <a:r>
              <a:rPr lang="es-MX" sz="1900" dirty="0">
                <a:latin typeface="Raleway"/>
              </a:rPr>
              <a:t>Deberán cumplir las validaciones y documentación mencionada anteriormente.</a:t>
            </a:r>
          </a:p>
          <a:p>
            <a:pPr algn="just"/>
            <a:endParaRPr lang="es-MX" sz="1900" dirty="0">
              <a:latin typeface="Raleway"/>
            </a:endParaRPr>
          </a:p>
          <a:p>
            <a:pPr marL="0" indent="0" algn="just">
              <a:buNone/>
            </a:pPr>
            <a:r>
              <a:rPr lang="es-MX" sz="1900" dirty="0">
                <a:latin typeface="Raleway"/>
              </a:rPr>
              <a:t>Forma de efectuar la solicitud de pago:</a:t>
            </a:r>
          </a:p>
          <a:p>
            <a:pPr marL="0" indent="0" algn="just">
              <a:buNone/>
            </a:pPr>
            <a:endParaRPr lang="es-MX" sz="1900" dirty="0">
              <a:latin typeface="Raleway"/>
            </a:endParaRPr>
          </a:p>
          <a:p>
            <a:pPr algn="just">
              <a:buFont typeface="Wingdings" panose="05000000000000000000" pitchFamily="2" charset="2"/>
              <a:buChar char="v"/>
            </a:pPr>
            <a:r>
              <a:rPr lang="es-MX" sz="1900" dirty="0">
                <a:latin typeface="Raleway"/>
              </a:rPr>
              <a:t>El Departamento de Tesorería de la Dirección de Recursos Financieros disminuirá el ingreso vigente del año en curso, causando un efecto neto de los ingresos institucionales, no afectando el presupuestal para su distribución en los POA.</a:t>
            </a:r>
          </a:p>
          <a:p>
            <a:pPr algn="just">
              <a:buFont typeface="Wingdings" panose="05000000000000000000" pitchFamily="2" charset="2"/>
              <a:buChar char="v"/>
            </a:pPr>
            <a:endParaRPr lang="es-MX" sz="1900" dirty="0">
              <a:latin typeface="Raleway"/>
            </a:endParaRPr>
          </a:p>
          <a:p>
            <a:pPr algn="just"/>
            <a:endParaRPr lang="es-MX" sz="1900" dirty="0">
              <a:latin typeface="Raleway"/>
            </a:endParaRPr>
          </a:p>
          <a:p>
            <a:pPr algn="just"/>
            <a:endParaRPr lang="es-MX" sz="1900" dirty="0">
              <a:latin typeface="Raleway"/>
            </a:endParaRPr>
          </a:p>
        </p:txBody>
      </p:sp>
      <p:sp>
        <p:nvSpPr>
          <p:cNvPr id="4" name="Marcador de número de diapositiva 3">
            <a:extLst>
              <a:ext uri="{FF2B5EF4-FFF2-40B4-BE49-F238E27FC236}">
                <a16:creationId xmlns:a16="http://schemas.microsoft.com/office/drawing/2014/main" id="{27D95DD9-53BA-4B12-A05F-992373A69A47}"/>
              </a:ext>
            </a:extLst>
          </p:cNvPr>
          <p:cNvSpPr>
            <a:spLocks noGrp="1"/>
          </p:cNvSpPr>
          <p:nvPr>
            <p:ph type="sldNum" sz="quarter" idx="12"/>
          </p:nvPr>
        </p:nvSpPr>
        <p:spPr/>
        <p:txBody>
          <a:bodyPr/>
          <a:lstStyle/>
          <a:p>
            <a:fld id="{D53B3B0F-12B6-4106-91E1-577123FA521A}" type="slidenum">
              <a:rPr lang="es-MX" smtClean="0"/>
              <a:t>12</a:t>
            </a:fld>
            <a:endParaRPr lang="es-MX"/>
          </a:p>
        </p:txBody>
      </p:sp>
      <p:sp>
        <p:nvSpPr>
          <p:cNvPr id="7" name="Título 1">
            <a:extLst>
              <a:ext uri="{FF2B5EF4-FFF2-40B4-BE49-F238E27FC236}">
                <a16:creationId xmlns:a16="http://schemas.microsoft.com/office/drawing/2014/main" id="{3B574ECA-E999-4EFB-AB64-F3752269CBCF}"/>
              </a:ext>
            </a:extLst>
          </p:cNvPr>
          <p:cNvSpPr>
            <a:spLocks noGrp="1"/>
          </p:cNvSpPr>
          <p:nvPr>
            <p:ph type="title"/>
          </p:nvPr>
        </p:nvSpPr>
        <p:spPr>
          <a:xfrm>
            <a:off x="3403" y="128039"/>
            <a:ext cx="6840760" cy="576064"/>
          </a:xfrm>
        </p:spPr>
        <p:txBody>
          <a:bodyPr>
            <a:normAutofit fontScale="90000"/>
          </a:bodyPr>
          <a:lstStyle/>
          <a:p>
            <a:pPr algn="l"/>
            <a:r>
              <a:rPr lang="es-MX" sz="2000" b="1" dirty="0">
                <a:solidFill>
                  <a:srgbClr val="EBEBEB"/>
                </a:solidFill>
                <a:latin typeface="Raleway"/>
                <a:ea typeface="Raleway" charset="0"/>
                <a:cs typeface="Raleway" charset="0"/>
              </a:rPr>
              <a:t>REEMBOLSOS DE INGRESOS INSTITUCIONALES DE EJERCICIOS ANTERIORES</a:t>
            </a:r>
            <a:endParaRPr lang="es-MX" sz="2000" b="1" dirty="0">
              <a:solidFill>
                <a:schemeClr val="bg1"/>
              </a:solidFill>
              <a:latin typeface="Raleway"/>
              <a:ea typeface="Raleway" charset="0"/>
              <a:cs typeface="Raleway" charset="0"/>
            </a:endParaRPr>
          </a:p>
        </p:txBody>
      </p:sp>
    </p:spTree>
    <p:extLst>
      <p:ext uri="{BB962C8B-B14F-4D97-AF65-F5344CB8AC3E}">
        <p14:creationId xmlns:p14="http://schemas.microsoft.com/office/powerpoint/2010/main" val="343230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A8448BC-FDC2-4C44-9302-AC0D64A94D04}"/>
              </a:ext>
            </a:extLst>
          </p:cNvPr>
          <p:cNvSpPr>
            <a:spLocks noGrp="1"/>
          </p:cNvSpPr>
          <p:nvPr>
            <p:ph idx="1"/>
          </p:nvPr>
        </p:nvSpPr>
        <p:spPr>
          <a:xfrm>
            <a:off x="179512" y="1015491"/>
            <a:ext cx="8640960" cy="5705983"/>
          </a:xfrm>
        </p:spPr>
        <p:txBody>
          <a:bodyPr>
            <a:noAutofit/>
          </a:bodyPr>
          <a:lstStyle/>
          <a:p>
            <a:pPr algn="just">
              <a:buFont typeface="Wingdings" panose="05000000000000000000" pitchFamily="2" charset="2"/>
              <a:buChar char="v"/>
            </a:pPr>
            <a:r>
              <a:rPr lang="es-MX" sz="1900" dirty="0">
                <a:latin typeface="Raleway"/>
              </a:rPr>
              <a:t>Para ser procedente, deberá tramitarse antes del ultimo día hábil del primer mes del ejercicio en curso.</a:t>
            </a:r>
          </a:p>
          <a:p>
            <a:pPr algn="just">
              <a:buFont typeface="Wingdings" panose="05000000000000000000" pitchFamily="2" charset="2"/>
              <a:buChar char="v"/>
            </a:pPr>
            <a:endParaRPr lang="es-MX" sz="1200" dirty="0">
              <a:latin typeface="Raleway"/>
            </a:endParaRPr>
          </a:p>
          <a:p>
            <a:pPr algn="just">
              <a:buFont typeface="Wingdings" panose="05000000000000000000" pitchFamily="2" charset="2"/>
              <a:buChar char="v"/>
            </a:pPr>
            <a:r>
              <a:rPr lang="es-MX" sz="1900" dirty="0">
                <a:latin typeface="Raleway"/>
              </a:rPr>
              <a:t>Deberán cumplir las validaciones y documentación mencionada anteriormente.</a:t>
            </a:r>
          </a:p>
          <a:p>
            <a:pPr marL="0" indent="0" algn="just">
              <a:buNone/>
            </a:pPr>
            <a:endParaRPr lang="es-MX" sz="1200" dirty="0">
              <a:latin typeface="Raleway"/>
            </a:endParaRPr>
          </a:p>
          <a:p>
            <a:pPr algn="just">
              <a:buFont typeface="Wingdings" panose="05000000000000000000" pitchFamily="2" charset="2"/>
              <a:buChar char="v"/>
            </a:pPr>
            <a:r>
              <a:rPr lang="es-MX" sz="1900" dirty="0">
                <a:latin typeface="Raleway"/>
              </a:rPr>
              <a:t>Enviar oficio al Departamento de Consolidación Contable y Gestión Presupuestal de la Dirección de Recursos Financieros, anexando e indicando la devolución del pago (copia simple del comprobante del pago), con datos de contacto (responsable, correo electrónico y extensión):</a:t>
            </a:r>
          </a:p>
          <a:p>
            <a:pPr lvl="1">
              <a:buFont typeface="Arial" panose="020B0604020202020204" pitchFamily="34" charset="0"/>
              <a:buChar char="•"/>
            </a:pPr>
            <a:r>
              <a:rPr lang="es-MX" sz="1900" b="1" dirty="0"/>
              <a:t>Departamento de Consolidación Contable:</a:t>
            </a:r>
            <a:r>
              <a:rPr lang="es-MX" sz="1900" dirty="0"/>
              <a:t> genera una cuenta por pagar afectando resultado de ejercicios anteriores.</a:t>
            </a:r>
          </a:p>
          <a:p>
            <a:pPr lvl="1">
              <a:buFont typeface="Arial" panose="020B0604020202020204" pitchFamily="34" charset="0"/>
              <a:buChar char="•"/>
            </a:pPr>
            <a:r>
              <a:rPr lang="es-MX" sz="1900" b="1" dirty="0"/>
              <a:t>Departamento de Gestión Presupuestal:</a:t>
            </a:r>
            <a:r>
              <a:rPr lang="es-MX" sz="1900" dirty="0"/>
              <a:t> realiza una disminución del remanente presupuestal de la unidad implicada.</a:t>
            </a:r>
          </a:p>
          <a:p>
            <a:pPr lvl="1">
              <a:buFont typeface="Arial" panose="020B0604020202020204" pitchFamily="34" charset="0"/>
              <a:buChar char="•"/>
            </a:pPr>
            <a:r>
              <a:rPr lang="es-MX" sz="1900" b="1" dirty="0"/>
              <a:t>Enlace o Coordinador de División o ENMS: </a:t>
            </a:r>
            <a:r>
              <a:rPr lang="es-MX" sz="1900" dirty="0"/>
              <a:t>elabora la solicitud de pago.</a:t>
            </a:r>
          </a:p>
          <a:p>
            <a:pPr lvl="1">
              <a:buFont typeface="Arial" panose="020B0604020202020204" pitchFamily="34" charset="0"/>
              <a:buChar char="•"/>
            </a:pPr>
            <a:r>
              <a:rPr lang="es-MX" sz="1900" b="1" dirty="0"/>
              <a:t>Coordinación Financiera de Campus o CNMS: </a:t>
            </a:r>
            <a:r>
              <a:rPr lang="es-MX" sz="1900" dirty="0"/>
              <a:t>realiza el pago correspondiente.</a:t>
            </a:r>
          </a:p>
          <a:p>
            <a:pPr marL="0" indent="0">
              <a:buNone/>
            </a:pPr>
            <a:endParaRPr lang="es-MX" sz="1900" dirty="0">
              <a:latin typeface="Raleway"/>
            </a:endParaRPr>
          </a:p>
        </p:txBody>
      </p:sp>
      <p:sp>
        <p:nvSpPr>
          <p:cNvPr id="4" name="Marcador de número de diapositiva 3">
            <a:extLst>
              <a:ext uri="{FF2B5EF4-FFF2-40B4-BE49-F238E27FC236}">
                <a16:creationId xmlns:a16="http://schemas.microsoft.com/office/drawing/2014/main" id="{27D95DD9-53BA-4B12-A05F-992373A69A47}"/>
              </a:ext>
            </a:extLst>
          </p:cNvPr>
          <p:cNvSpPr>
            <a:spLocks noGrp="1"/>
          </p:cNvSpPr>
          <p:nvPr>
            <p:ph type="sldNum" sz="quarter" idx="12"/>
          </p:nvPr>
        </p:nvSpPr>
        <p:spPr/>
        <p:txBody>
          <a:bodyPr/>
          <a:lstStyle/>
          <a:p>
            <a:fld id="{D53B3B0F-12B6-4106-91E1-577123FA521A}" type="slidenum">
              <a:rPr lang="es-MX" smtClean="0"/>
              <a:t>13</a:t>
            </a:fld>
            <a:endParaRPr lang="es-MX"/>
          </a:p>
        </p:txBody>
      </p:sp>
      <p:sp>
        <p:nvSpPr>
          <p:cNvPr id="7" name="Título 1">
            <a:extLst>
              <a:ext uri="{FF2B5EF4-FFF2-40B4-BE49-F238E27FC236}">
                <a16:creationId xmlns:a16="http://schemas.microsoft.com/office/drawing/2014/main" id="{3B574ECA-E999-4EFB-AB64-F3752269CBCF}"/>
              </a:ext>
            </a:extLst>
          </p:cNvPr>
          <p:cNvSpPr>
            <a:spLocks noGrp="1"/>
          </p:cNvSpPr>
          <p:nvPr>
            <p:ph type="title"/>
          </p:nvPr>
        </p:nvSpPr>
        <p:spPr>
          <a:xfrm>
            <a:off x="3403" y="128039"/>
            <a:ext cx="6840760" cy="576064"/>
          </a:xfrm>
        </p:spPr>
        <p:txBody>
          <a:bodyPr>
            <a:normAutofit fontScale="90000"/>
          </a:bodyPr>
          <a:lstStyle/>
          <a:p>
            <a:pPr algn="l"/>
            <a:r>
              <a:rPr lang="es-MX" sz="2000" b="1" dirty="0">
                <a:solidFill>
                  <a:srgbClr val="EBEBEB"/>
                </a:solidFill>
                <a:latin typeface="Raleway"/>
                <a:ea typeface="Raleway" charset="0"/>
                <a:cs typeface="Raleway" charset="0"/>
              </a:rPr>
              <a:t>REEMBOLSOS DE INGRESOS PROPIOS DE EJERCICIOS ANTERIORES</a:t>
            </a:r>
            <a:endParaRPr lang="es-MX" sz="2000" b="1" dirty="0">
              <a:solidFill>
                <a:schemeClr val="bg1"/>
              </a:solidFill>
              <a:latin typeface="Raleway"/>
              <a:ea typeface="Raleway" charset="0"/>
              <a:cs typeface="Raleway" charset="0"/>
            </a:endParaRPr>
          </a:p>
        </p:txBody>
      </p:sp>
    </p:spTree>
    <p:extLst>
      <p:ext uri="{BB962C8B-B14F-4D97-AF65-F5344CB8AC3E}">
        <p14:creationId xmlns:p14="http://schemas.microsoft.com/office/powerpoint/2010/main" val="1629391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1510"/>
            <a:ext cx="8229600" cy="1143000"/>
          </a:xfrm>
        </p:spPr>
        <p:txBody>
          <a:bodyPr>
            <a:normAutofit/>
          </a:bodyPr>
          <a:lstStyle/>
          <a:p>
            <a:pPr algn="l"/>
            <a:r>
              <a:rPr lang="es-MX" sz="2000" b="1" dirty="0">
                <a:solidFill>
                  <a:schemeClr val="bg1"/>
                </a:solidFill>
                <a:latin typeface="Raleway" panose="020B0503030101060003" pitchFamily="34" charset="0"/>
              </a:rPr>
              <a:t>DUDAS Y ACLARACIONES</a:t>
            </a:r>
          </a:p>
        </p:txBody>
      </p:sp>
      <p:graphicFrame>
        <p:nvGraphicFramePr>
          <p:cNvPr id="6" name="Marcador de contenido 5"/>
          <p:cNvGraphicFramePr>
            <a:graphicFrameLocks noGrp="1"/>
          </p:cNvGraphicFramePr>
          <p:nvPr>
            <p:ph idx="1"/>
            <p:extLst/>
          </p:nvPr>
        </p:nvGraphicFramePr>
        <p:xfrm>
          <a:off x="533727" y="1767016"/>
          <a:ext cx="8076546" cy="3890799"/>
        </p:xfrm>
        <a:graphic>
          <a:graphicData uri="http://schemas.openxmlformats.org/drawingml/2006/table">
            <a:tbl>
              <a:tblPr>
                <a:tableStyleId>{5C22544A-7EE6-4342-B048-85BDC9FD1C3A}</a:tableStyleId>
              </a:tblPr>
              <a:tblGrid>
                <a:gridCol w="3085316">
                  <a:extLst>
                    <a:ext uri="{9D8B030D-6E8A-4147-A177-3AD203B41FA5}">
                      <a16:colId xmlns:a16="http://schemas.microsoft.com/office/drawing/2014/main" val="20000"/>
                    </a:ext>
                  </a:extLst>
                </a:gridCol>
                <a:gridCol w="1905914">
                  <a:extLst>
                    <a:ext uri="{9D8B030D-6E8A-4147-A177-3AD203B41FA5}">
                      <a16:colId xmlns:a16="http://schemas.microsoft.com/office/drawing/2014/main" val="20001"/>
                    </a:ext>
                  </a:extLst>
                </a:gridCol>
                <a:gridCol w="3085316">
                  <a:extLst>
                    <a:ext uri="{9D8B030D-6E8A-4147-A177-3AD203B41FA5}">
                      <a16:colId xmlns:a16="http://schemas.microsoft.com/office/drawing/2014/main" val="20002"/>
                    </a:ext>
                  </a:extLst>
                </a:gridCol>
              </a:tblGrid>
              <a:tr h="258085">
                <a:tc gridSpan="3">
                  <a:txBody>
                    <a:bodyPr/>
                    <a:lstStyle/>
                    <a:p>
                      <a:pPr algn="ctr" fontAlgn="b"/>
                      <a:r>
                        <a:rPr lang="es-MX" sz="1100" b="1" u="none" strike="noStrike" dirty="0">
                          <a:effectLst/>
                          <a:latin typeface="Raleway" panose="020B0503030101060003" pitchFamily="34" charset="0"/>
                        </a:rPr>
                        <a:t>Universidad de Guanajuato</a:t>
                      </a:r>
                      <a:endParaRPr lang="es-MX" sz="11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58085">
                <a:tc gridSpan="3">
                  <a:txBody>
                    <a:bodyPr/>
                    <a:lstStyle/>
                    <a:p>
                      <a:pPr algn="ctr" fontAlgn="b"/>
                      <a:r>
                        <a:rPr lang="es-MX" sz="1100" b="1" u="none" strike="noStrike" dirty="0">
                          <a:effectLst/>
                          <a:latin typeface="Raleway" panose="020B0503030101060003" pitchFamily="34" charset="0"/>
                        </a:rPr>
                        <a:t>Dirección de Recursos Financieros</a:t>
                      </a:r>
                      <a:endParaRPr lang="es-MX" sz="11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258085">
                <a:tc gridSpan="3">
                  <a:txBody>
                    <a:bodyPr/>
                    <a:lstStyle/>
                    <a:p>
                      <a:pPr algn="ctr" fontAlgn="b"/>
                      <a:r>
                        <a:rPr lang="es-MX" sz="1100" b="1" u="none" strike="noStrike" dirty="0">
                          <a:effectLst/>
                          <a:latin typeface="Raleway" panose="020B0503030101060003" pitchFamily="34" charset="0"/>
                        </a:rPr>
                        <a:t>Departamento de Tesorería</a:t>
                      </a:r>
                      <a:endParaRPr lang="es-MX" sz="11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258085">
                <a:tc>
                  <a:txBody>
                    <a:bodyPr/>
                    <a:lstStyle/>
                    <a:p>
                      <a:pPr algn="ctr" fontAlgn="b"/>
                      <a:endParaRPr lang="es-MX" sz="11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11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11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9506">
                <a:tc>
                  <a:txBody>
                    <a:bodyPr/>
                    <a:lstStyle/>
                    <a:p>
                      <a:pPr algn="ctr" fontAlgn="ctr"/>
                      <a:endParaRPr lang="es-MX" sz="500" b="1" i="0" u="none" strike="noStrike" dirty="0">
                        <a:solidFill>
                          <a:srgbClr val="000000"/>
                        </a:solidFill>
                        <a:effectLst/>
                        <a:latin typeface="Raleway" panose="020B05030301010600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5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5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233">
                <a:tc>
                  <a:txBody>
                    <a:bodyPr/>
                    <a:lstStyle/>
                    <a:p>
                      <a:pPr algn="ctr" fontAlgn="ctr"/>
                      <a:r>
                        <a:rPr lang="es-MX" sz="900" b="1" u="none" strike="noStrike" dirty="0">
                          <a:effectLst/>
                          <a:latin typeface="Raleway" panose="020B0503030101060003" pitchFamily="34" charset="0"/>
                        </a:rPr>
                        <a:t>C.P. Carlos Raúl Cacique Soria</a:t>
                      </a:r>
                      <a:endParaRPr lang="es-MX" sz="900" b="1" i="0" u="none" strike="noStrike" dirty="0">
                        <a:solidFill>
                          <a:srgbClr val="000000"/>
                        </a:solidFill>
                        <a:effectLst/>
                        <a:latin typeface="Raleway" panose="020B05030301010600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u="none" strike="noStrike" dirty="0">
                          <a:effectLst/>
                          <a:latin typeface="Raleway" panose="020B0503030101060003" pitchFamily="34" charset="0"/>
                        </a:rPr>
                        <a:t>C.P. Maria</a:t>
                      </a:r>
                      <a:r>
                        <a:rPr lang="es-MX" sz="900" b="1" u="none" strike="noStrike" baseline="0" dirty="0">
                          <a:effectLst/>
                          <a:latin typeface="Raleway" panose="020B0503030101060003" pitchFamily="34" charset="0"/>
                        </a:rPr>
                        <a:t> Guadalupe Gonzalez Villaseñor</a:t>
                      </a:r>
                      <a:endParaRPr lang="es-MX" sz="900" b="1" i="0" u="none" strike="noStrike" dirty="0">
                        <a:solidFill>
                          <a:srgbClr val="000000"/>
                        </a:solidFill>
                        <a:effectLst/>
                        <a:latin typeface="Raleway" panose="020B05030301010600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1774">
                <a:tc>
                  <a:txBody>
                    <a:bodyPr/>
                    <a:lstStyle/>
                    <a:p>
                      <a:pPr algn="ctr" fontAlgn="ctr"/>
                      <a:r>
                        <a:rPr lang="es-MX" sz="900" b="1" u="none" strike="noStrike" dirty="0">
                          <a:effectLst/>
                          <a:latin typeface="Raleway" panose="020B0503030101060003" pitchFamily="34" charset="0"/>
                        </a:rPr>
                        <a:t>Correo: crcacique@ugto.mx</a:t>
                      </a:r>
                      <a:endParaRPr lang="es-MX" sz="900" b="1" i="0" u="none" strike="noStrike" dirty="0">
                        <a:solidFill>
                          <a:srgbClr val="000000"/>
                        </a:solidFill>
                        <a:effectLst/>
                        <a:latin typeface="Raleway" panose="020B05030301010600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u="none" strike="noStrike" dirty="0">
                          <a:effectLst/>
                          <a:latin typeface="Raleway" panose="020B0503030101060003" pitchFamily="34" charset="0"/>
                        </a:rPr>
                        <a:t>Correo: mg.gonzalezvillasenor@ugto.mx</a:t>
                      </a:r>
                      <a:endParaRPr lang="es-MX" sz="900" b="1" i="0" u="none" strike="noStrike" dirty="0">
                        <a:solidFill>
                          <a:srgbClr val="000000"/>
                        </a:solidFill>
                        <a:effectLst/>
                        <a:latin typeface="Raleway" panose="020B05030301010600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6233">
                <a:tc>
                  <a:txBody>
                    <a:bodyPr/>
                    <a:lstStyle/>
                    <a:p>
                      <a:pPr algn="ctr" fontAlgn="ctr"/>
                      <a:r>
                        <a:rPr lang="es-MX" sz="900" b="1" u="none" strike="noStrike" dirty="0">
                          <a:effectLst/>
                          <a:latin typeface="Raleway" panose="020B0503030101060003" pitchFamily="34" charset="0"/>
                        </a:rPr>
                        <a:t>Ext. 4138  </a:t>
                      </a:r>
                      <a:endParaRPr lang="es-MX" sz="900" b="1" i="0" u="none" strike="noStrike" dirty="0">
                        <a:solidFill>
                          <a:srgbClr val="000000"/>
                        </a:solidFill>
                        <a:effectLst/>
                        <a:latin typeface="Raleway" panose="020B05030301010600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u="none" strike="noStrike" dirty="0">
                          <a:effectLst/>
                          <a:latin typeface="Raleway" panose="020B0503030101060003" pitchFamily="34" charset="0"/>
                        </a:rPr>
                        <a:t>Ext. 4154</a:t>
                      </a:r>
                      <a:endParaRPr lang="es-MX" sz="900" b="1" i="0" u="none" strike="noStrike" dirty="0">
                        <a:solidFill>
                          <a:srgbClr val="000000"/>
                        </a:solidFill>
                        <a:effectLst/>
                        <a:latin typeface="Raleway" panose="020B05030301010600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6233">
                <a:tc>
                  <a:txBody>
                    <a:bodyPr/>
                    <a:lstStyle/>
                    <a:p>
                      <a:pPr algn="ctr" fontAlgn="ctr"/>
                      <a:endParaRPr lang="es-MX" sz="900" b="1" i="0" u="none" strike="noStrike" dirty="0">
                        <a:solidFill>
                          <a:srgbClr val="000000"/>
                        </a:solidFill>
                        <a:effectLst/>
                        <a:latin typeface="Raleway" panose="020B05030301010600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1" i="0" u="none" strike="noStrike" dirty="0">
                        <a:solidFill>
                          <a:srgbClr val="000000"/>
                        </a:solidFill>
                        <a:effectLst/>
                        <a:latin typeface="Raleway" panose="020B05030301010600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6233">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1774">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u="none" strike="noStrike" dirty="0">
                          <a:effectLst/>
                          <a:latin typeface="Raleway" panose="020B0503030101060003" pitchFamily="34" charset="0"/>
                        </a:rPr>
                        <a:t>C.P. Rafael Ixta Ortega</a:t>
                      </a:r>
                      <a:endParaRPr lang="es-MX" sz="900" b="1" i="0" u="none" strike="noStrike" dirty="0">
                        <a:solidFill>
                          <a:srgbClr val="000000"/>
                        </a:solidFill>
                        <a:effectLst/>
                        <a:latin typeface="Raleway" panose="020B05030301010600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01774">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u="none" strike="noStrike" dirty="0">
                          <a:effectLst/>
                          <a:latin typeface="Raleway" panose="020B0503030101060003" pitchFamily="34" charset="0"/>
                        </a:rPr>
                        <a:t>Correo: r.ixta@ugto.mx</a:t>
                      </a:r>
                      <a:endParaRPr lang="es-MX" sz="900" b="1" i="0" u="none" strike="noStrike" dirty="0">
                        <a:solidFill>
                          <a:srgbClr val="000000"/>
                        </a:solidFill>
                        <a:effectLst/>
                        <a:latin typeface="Raleway" panose="020B05030301010600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6233">
                <a:tc>
                  <a:txBody>
                    <a:bodyPr/>
                    <a:lstStyle/>
                    <a:p>
                      <a:pPr algn="ctr" fontAlgn="ctr"/>
                      <a:endParaRPr lang="es-MX" sz="900" b="1" i="0" u="none" strike="noStrike" dirty="0">
                        <a:solidFill>
                          <a:srgbClr val="000000"/>
                        </a:solidFill>
                        <a:effectLst/>
                        <a:latin typeface="Raleway" panose="020B05030301010600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6233">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6233">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900" b="1" u="none" strike="noStrike" dirty="0">
                          <a:effectLst/>
                          <a:latin typeface="Raleway" panose="020B0503030101060003" pitchFamily="34" charset="0"/>
                        </a:rPr>
                        <a:t>Tel. 73-2-00-06</a:t>
                      </a:r>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MX" sz="900" b="1" i="0" u="none" strike="noStrike" dirty="0">
                        <a:solidFill>
                          <a:srgbClr val="000000"/>
                        </a:solidFill>
                        <a:effectLst/>
                        <a:latin typeface="Raleway" panose="020B05030301010600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77928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F4C743-BCBD-45FB-85EE-6E8084E2581B}"/>
              </a:ext>
            </a:extLst>
          </p:cNvPr>
          <p:cNvSpPr>
            <a:spLocks noGrp="1"/>
          </p:cNvSpPr>
          <p:nvPr>
            <p:ph idx="1"/>
          </p:nvPr>
        </p:nvSpPr>
        <p:spPr>
          <a:xfrm>
            <a:off x="323528" y="2924944"/>
            <a:ext cx="8229600" cy="4525963"/>
          </a:xfrm>
        </p:spPr>
        <p:txBody>
          <a:bodyPr/>
          <a:lstStyle/>
          <a:p>
            <a:pPr marL="0" indent="0" algn="ctr">
              <a:buNone/>
            </a:pPr>
            <a:r>
              <a:rPr lang="es-MX" dirty="0"/>
              <a:t>¡Gracias por su atención!</a:t>
            </a:r>
          </a:p>
        </p:txBody>
      </p:sp>
      <p:sp>
        <p:nvSpPr>
          <p:cNvPr id="4" name="Marcador de número de diapositiva 3">
            <a:extLst>
              <a:ext uri="{FF2B5EF4-FFF2-40B4-BE49-F238E27FC236}">
                <a16:creationId xmlns:a16="http://schemas.microsoft.com/office/drawing/2014/main" id="{03270671-C570-43AF-8960-D3CAC89CEB13}"/>
              </a:ext>
            </a:extLst>
          </p:cNvPr>
          <p:cNvSpPr>
            <a:spLocks noGrp="1"/>
          </p:cNvSpPr>
          <p:nvPr>
            <p:ph type="sldNum" sz="quarter" idx="12"/>
          </p:nvPr>
        </p:nvSpPr>
        <p:spPr/>
        <p:txBody>
          <a:bodyPr/>
          <a:lstStyle/>
          <a:p>
            <a:fld id="{D53B3B0F-12B6-4106-91E1-577123FA521A}" type="slidenum">
              <a:rPr lang="es-MX" smtClean="0"/>
              <a:t>15</a:t>
            </a:fld>
            <a:endParaRPr lang="es-MX"/>
          </a:p>
        </p:txBody>
      </p:sp>
    </p:spTree>
    <p:extLst>
      <p:ext uri="{BB962C8B-B14F-4D97-AF65-F5344CB8AC3E}">
        <p14:creationId xmlns:p14="http://schemas.microsoft.com/office/powerpoint/2010/main" val="80976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16633"/>
            <a:ext cx="6840760" cy="576064"/>
          </a:xfrm>
        </p:spPr>
        <p:txBody>
          <a:bodyPr>
            <a:normAutofit/>
          </a:bodyPr>
          <a:lstStyle/>
          <a:p>
            <a:pPr algn="l"/>
            <a:r>
              <a:rPr lang="es-MX" sz="2000" b="1" dirty="0">
                <a:solidFill>
                  <a:srgbClr val="EBEBEB"/>
                </a:solidFill>
                <a:latin typeface="Raleway"/>
                <a:ea typeface="Raleway" charset="0"/>
                <a:cs typeface="Raleway" charset="0"/>
              </a:rPr>
              <a:t>IDENTIFICACIÓN DEL INGRESO</a:t>
            </a:r>
            <a:endParaRPr lang="es-MX" sz="2000" b="1" dirty="0">
              <a:solidFill>
                <a:schemeClr val="bg1"/>
              </a:solidFill>
              <a:latin typeface="Raleway"/>
              <a:ea typeface="Raleway" charset="0"/>
              <a:cs typeface="Raleway" charset="0"/>
            </a:endParaRPr>
          </a:p>
        </p:txBody>
      </p:sp>
      <p:sp>
        <p:nvSpPr>
          <p:cNvPr id="2" name="Marcador de número de diapositiva 1"/>
          <p:cNvSpPr>
            <a:spLocks noGrp="1"/>
          </p:cNvSpPr>
          <p:nvPr>
            <p:ph type="sldNum" sz="quarter" idx="12"/>
          </p:nvPr>
        </p:nvSpPr>
        <p:spPr/>
        <p:txBody>
          <a:bodyPr/>
          <a:lstStyle/>
          <a:p>
            <a:fld id="{D53B3B0F-12B6-4106-91E1-577123FA521A}" type="slidenum">
              <a:rPr lang="es-MX" smtClean="0"/>
              <a:t>2</a:t>
            </a:fld>
            <a:endParaRPr lang="es-MX"/>
          </a:p>
        </p:txBody>
      </p:sp>
      <p:sp>
        <p:nvSpPr>
          <p:cNvPr id="6" name="Marcador de contenido 2">
            <a:extLst>
              <a:ext uri="{FF2B5EF4-FFF2-40B4-BE49-F238E27FC236}">
                <a16:creationId xmlns:a16="http://schemas.microsoft.com/office/drawing/2014/main" id="{9E62789F-C3F6-43DC-A1FA-7188C36B8C00}"/>
              </a:ext>
            </a:extLst>
          </p:cNvPr>
          <p:cNvSpPr>
            <a:spLocks noGrp="1"/>
          </p:cNvSpPr>
          <p:nvPr>
            <p:ph idx="1"/>
          </p:nvPr>
        </p:nvSpPr>
        <p:spPr>
          <a:xfrm>
            <a:off x="1" y="1052736"/>
            <a:ext cx="8686800" cy="4896543"/>
          </a:xfrm>
        </p:spPr>
        <p:txBody>
          <a:bodyPr>
            <a:noAutofit/>
          </a:bodyPr>
          <a:lstStyle/>
          <a:p>
            <a:pPr marL="0" indent="0" algn="just">
              <a:buNone/>
            </a:pPr>
            <a:endParaRPr lang="es-MX" sz="2000" dirty="0">
              <a:latin typeface="Raleway"/>
            </a:endParaRPr>
          </a:p>
          <a:p>
            <a:pPr marL="0" indent="0" algn="just">
              <a:buNone/>
            </a:pPr>
            <a:endParaRPr lang="es-MX" sz="2000" dirty="0">
              <a:latin typeface="Raleway"/>
            </a:endParaRPr>
          </a:p>
          <a:p>
            <a:pPr algn="just">
              <a:buFont typeface="Wingdings" panose="05000000000000000000" pitchFamily="2" charset="2"/>
              <a:buChar char="v"/>
            </a:pPr>
            <a:r>
              <a:rPr lang="es-MX" sz="2000" b="1" dirty="0">
                <a:latin typeface="Raleway"/>
              </a:rPr>
              <a:t>INGRESOS INSTITUCIONALES: </a:t>
            </a:r>
            <a:r>
              <a:rPr lang="es-MX" sz="2000" dirty="0">
                <a:latin typeface="Raleway"/>
              </a:rPr>
              <a:t>Recursos generados por las inscripciones a programas educativos de nivel medio superior y licenciaturas, así como por derechos de servicios académicos y administrativos.</a:t>
            </a:r>
          </a:p>
          <a:p>
            <a:pPr algn="just">
              <a:buFont typeface="Wingdings" panose="05000000000000000000" pitchFamily="2" charset="2"/>
              <a:buChar char="v"/>
            </a:pPr>
            <a:endParaRPr lang="es-MX" sz="2000" b="1" dirty="0">
              <a:latin typeface="Raleway"/>
            </a:endParaRPr>
          </a:p>
          <a:p>
            <a:pPr algn="just">
              <a:buFont typeface="Wingdings" panose="05000000000000000000" pitchFamily="2" charset="2"/>
              <a:buChar char="v"/>
            </a:pPr>
            <a:endParaRPr lang="es-MX" sz="2000" b="1" dirty="0">
              <a:latin typeface="Raleway"/>
            </a:endParaRPr>
          </a:p>
          <a:p>
            <a:pPr algn="just">
              <a:buFont typeface="Wingdings" panose="05000000000000000000" pitchFamily="2" charset="2"/>
              <a:buChar char="v"/>
            </a:pPr>
            <a:r>
              <a:rPr lang="es-MX" sz="2000" b="1" dirty="0">
                <a:latin typeface="Raleway"/>
              </a:rPr>
              <a:t>INGRESOS PROPIOS: </a:t>
            </a:r>
            <a:r>
              <a:rPr lang="es-MX" sz="2000" dirty="0">
                <a:latin typeface="Raleway"/>
              </a:rPr>
              <a:t>Ingresos generados por los servicios que la Institución presta a través de las Entidades y Dependencias, principalmente por cursos propedéuticos, diplomados, talleres, uso de instalaciones, congresos, eventos deportivos y eventos culturales, entre otros; así como los proyectos generados por algunas dependencias administrativas.</a:t>
            </a:r>
            <a:endParaRPr lang="es-MX" sz="2000" b="1"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p:txBody>
      </p:sp>
    </p:spTree>
    <p:extLst>
      <p:ext uri="{BB962C8B-B14F-4D97-AF65-F5344CB8AC3E}">
        <p14:creationId xmlns:p14="http://schemas.microsoft.com/office/powerpoint/2010/main" val="306648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16633"/>
            <a:ext cx="6840760" cy="576064"/>
          </a:xfrm>
        </p:spPr>
        <p:txBody>
          <a:bodyPr>
            <a:normAutofit/>
          </a:bodyPr>
          <a:lstStyle/>
          <a:p>
            <a:pPr algn="l"/>
            <a:r>
              <a:rPr lang="es-MX" sz="2000" b="1" dirty="0">
                <a:solidFill>
                  <a:srgbClr val="EBEBEB"/>
                </a:solidFill>
                <a:latin typeface="Raleway"/>
                <a:ea typeface="Raleway" charset="0"/>
                <a:cs typeface="Raleway" charset="0"/>
              </a:rPr>
              <a:t>IDENTIFICACIÓN DEL INGRESO</a:t>
            </a:r>
            <a:endParaRPr lang="es-MX" sz="2000" b="1" dirty="0">
              <a:solidFill>
                <a:schemeClr val="bg1"/>
              </a:solidFill>
              <a:latin typeface="Raleway"/>
              <a:ea typeface="Raleway" charset="0"/>
              <a:cs typeface="Raleway" charset="0"/>
            </a:endParaRPr>
          </a:p>
        </p:txBody>
      </p:sp>
      <p:sp>
        <p:nvSpPr>
          <p:cNvPr id="2" name="Marcador de número de diapositiva 1"/>
          <p:cNvSpPr>
            <a:spLocks noGrp="1"/>
          </p:cNvSpPr>
          <p:nvPr>
            <p:ph type="sldNum" sz="quarter" idx="12"/>
          </p:nvPr>
        </p:nvSpPr>
        <p:spPr/>
        <p:txBody>
          <a:bodyPr/>
          <a:lstStyle/>
          <a:p>
            <a:fld id="{D53B3B0F-12B6-4106-91E1-577123FA521A}" type="slidenum">
              <a:rPr lang="es-MX" smtClean="0"/>
              <a:t>3</a:t>
            </a:fld>
            <a:endParaRPr lang="es-MX"/>
          </a:p>
        </p:txBody>
      </p:sp>
      <p:sp>
        <p:nvSpPr>
          <p:cNvPr id="3" name="CuadroTexto 2">
            <a:extLst>
              <a:ext uri="{FF2B5EF4-FFF2-40B4-BE49-F238E27FC236}">
                <a16:creationId xmlns:a16="http://schemas.microsoft.com/office/drawing/2014/main" id="{5FC08D86-ABB4-49D6-B486-A8DD02A11413}"/>
              </a:ext>
            </a:extLst>
          </p:cNvPr>
          <p:cNvSpPr txBox="1"/>
          <p:nvPr/>
        </p:nvSpPr>
        <p:spPr>
          <a:xfrm>
            <a:off x="164685" y="908720"/>
            <a:ext cx="4767356" cy="5016758"/>
          </a:xfrm>
          <a:prstGeom prst="rect">
            <a:avLst/>
          </a:prstGeom>
          <a:noFill/>
        </p:spPr>
        <p:txBody>
          <a:bodyPr wrap="square" rtlCol="0">
            <a:spAutoFit/>
          </a:bodyPr>
          <a:lstStyle/>
          <a:p>
            <a:r>
              <a:rPr lang="es-MX" sz="2000" b="1" dirty="0">
                <a:latin typeface="Raleway"/>
              </a:rPr>
              <a:t>Ejemplos de Ingresos Institucionales:</a:t>
            </a:r>
          </a:p>
          <a:p>
            <a:endParaRPr lang="es-MX" sz="2000" b="1" dirty="0">
              <a:latin typeface="Raleway"/>
            </a:endParaRPr>
          </a:p>
          <a:p>
            <a:pPr marL="342900" indent="-342900">
              <a:buFont typeface="Wingdings" panose="05000000000000000000" pitchFamily="2" charset="2"/>
              <a:buChar char="v"/>
            </a:pPr>
            <a:r>
              <a:rPr lang="es-MX" sz="2000" dirty="0">
                <a:latin typeface="Raleway"/>
              </a:rPr>
              <a:t>Inscripciones: </a:t>
            </a:r>
          </a:p>
          <a:p>
            <a:pPr marL="882650" lvl="4" indent="-342900">
              <a:buFont typeface="Arial" panose="020B0604020202020204" pitchFamily="34" charset="0"/>
              <a:buChar char="•"/>
            </a:pPr>
            <a:r>
              <a:rPr lang="es-MX" sz="2000" dirty="0">
                <a:latin typeface="Raleway"/>
              </a:rPr>
              <a:t>NMS (Bachillerato)</a:t>
            </a:r>
          </a:p>
          <a:p>
            <a:pPr marL="882650" lvl="4" indent="-342900">
              <a:buFont typeface="Arial" panose="020B0604020202020204" pitchFamily="34" charset="0"/>
              <a:buChar char="•"/>
            </a:pPr>
            <a:r>
              <a:rPr lang="es-MX" sz="2000" dirty="0">
                <a:latin typeface="Raleway"/>
              </a:rPr>
              <a:t>Licenciatura</a:t>
            </a:r>
          </a:p>
          <a:p>
            <a:pPr marL="342900" indent="-342900">
              <a:buFont typeface="Wingdings" panose="05000000000000000000" pitchFamily="2" charset="2"/>
              <a:buChar char="v"/>
            </a:pPr>
            <a:r>
              <a:rPr lang="es-MX" sz="2000" dirty="0">
                <a:latin typeface="Raleway"/>
              </a:rPr>
              <a:t>Materias libres</a:t>
            </a:r>
          </a:p>
          <a:p>
            <a:pPr marL="342900" indent="-342900">
              <a:buFont typeface="Wingdings" panose="05000000000000000000" pitchFamily="2" charset="2"/>
              <a:buChar char="v"/>
            </a:pPr>
            <a:r>
              <a:rPr lang="es-MX" sz="2000" dirty="0">
                <a:latin typeface="Raleway"/>
              </a:rPr>
              <a:t>Certificados</a:t>
            </a:r>
          </a:p>
          <a:p>
            <a:pPr marL="342900" indent="-342900">
              <a:buFont typeface="Wingdings" panose="05000000000000000000" pitchFamily="2" charset="2"/>
              <a:buChar char="v"/>
            </a:pPr>
            <a:r>
              <a:rPr lang="es-MX" sz="2000" dirty="0">
                <a:latin typeface="Raleway"/>
              </a:rPr>
              <a:t>Títulos</a:t>
            </a:r>
          </a:p>
          <a:p>
            <a:pPr marL="342900" indent="-342900">
              <a:buFont typeface="Wingdings" panose="05000000000000000000" pitchFamily="2" charset="2"/>
              <a:buChar char="v"/>
            </a:pPr>
            <a:r>
              <a:rPr lang="es-MX" sz="2000" dirty="0">
                <a:latin typeface="Raleway"/>
              </a:rPr>
              <a:t>Constancias</a:t>
            </a:r>
          </a:p>
          <a:p>
            <a:pPr marL="342900" indent="-342900">
              <a:buFont typeface="Wingdings" panose="05000000000000000000" pitchFamily="2" charset="2"/>
              <a:buChar char="v"/>
            </a:pPr>
            <a:r>
              <a:rPr lang="es-MX" sz="2000" dirty="0">
                <a:latin typeface="Raleway"/>
              </a:rPr>
              <a:t>Carta Pasante</a:t>
            </a:r>
          </a:p>
          <a:p>
            <a:pPr marL="342900" indent="-342900">
              <a:buFont typeface="Wingdings" panose="05000000000000000000" pitchFamily="2" charset="2"/>
              <a:buChar char="v"/>
            </a:pPr>
            <a:r>
              <a:rPr lang="es-MX" sz="2000" dirty="0">
                <a:latin typeface="Raleway"/>
              </a:rPr>
              <a:t>Legalizaciones</a:t>
            </a:r>
          </a:p>
          <a:p>
            <a:pPr marL="342900" indent="-342900">
              <a:buFont typeface="Wingdings" panose="05000000000000000000" pitchFamily="2" charset="2"/>
              <a:buChar char="v"/>
            </a:pPr>
            <a:r>
              <a:rPr lang="es-MX" sz="2000" dirty="0">
                <a:latin typeface="Raleway"/>
              </a:rPr>
              <a:t>Examen de Admisión</a:t>
            </a:r>
          </a:p>
          <a:p>
            <a:pPr marL="342900" indent="-342900">
              <a:buFont typeface="Wingdings" panose="05000000000000000000" pitchFamily="2" charset="2"/>
              <a:buChar char="v"/>
            </a:pPr>
            <a:r>
              <a:rPr lang="es-MX" sz="2000" dirty="0">
                <a:latin typeface="Raleway"/>
              </a:rPr>
              <a:t>Examen de Segunda y Tercera oportunidad</a:t>
            </a:r>
          </a:p>
          <a:p>
            <a:pPr marL="285750" indent="-285750">
              <a:buFont typeface="Arial" panose="020B0604020202020204" pitchFamily="34" charset="0"/>
              <a:buChar char="•"/>
            </a:pPr>
            <a:endParaRPr lang="es-MX" sz="2000" dirty="0">
              <a:latin typeface="Raleway"/>
            </a:endParaRPr>
          </a:p>
          <a:p>
            <a:endParaRPr lang="es-MX" sz="2000" dirty="0">
              <a:latin typeface="Raleway"/>
            </a:endParaRPr>
          </a:p>
        </p:txBody>
      </p:sp>
      <p:sp>
        <p:nvSpPr>
          <p:cNvPr id="8" name="CuadroTexto 7">
            <a:extLst>
              <a:ext uri="{FF2B5EF4-FFF2-40B4-BE49-F238E27FC236}">
                <a16:creationId xmlns:a16="http://schemas.microsoft.com/office/drawing/2014/main" id="{4344ABDB-15FE-410E-BF15-EADD7D6BF77D}"/>
              </a:ext>
            </a:extLst>
          </p:cNvPr>
          <p:cNvSpPr txBox="1"/>
          <p:nvPr/>
        </p:nvSpPr>
        <p:spPr>
          <a:xfrm>
            <a:off x="4543393" y="938523"/>
            <a:ext cx="4349087" cy="5324535"/>
          </a:xfrm>
          <a:prstGeom prst="rect">
            <a:avLst/>
          </a:prstGeom>
          <a:noFill/>
        </p:spPr>
        <p:txBody>
          <a:bodyPr wrap="square" rtlCol="0">
            <a:spAutoFit/>
          </a:bodyPr>
          <a:lstStyle/>
          <a:p>
            <a:pPr marL="285750" indent="-285750">
              <a:buFont typeface="Arial" panose="020B0604020202020204" pitchFamily="34" charset="0"/>
              <a:buChar char="•"/>
            </a:pPr>
            <a:endParaRPr lang="es-MX" sz="2000" dirty="0">
              <a:latin typeface="Raleway"/>
            </a:endParaRPr>
          </a:p>
          <a:p>
            <a:pPr marL="285750" indent="-285750">
              <a:buFont typeface="Arial" panose="020B0604020202020204" pitchFamily="34" charset="0"/>
              <a:buChar char="•"/>
            </a:pPr>
            <a:endParaRPr lang="es-MX" sz="2000" dirty="0">
              <a:latin typeface="Raleway"/>
            </a:endParaRPr>
          </a:p>
          <a:p>
            <a:pPr marL="285750" indent="-285750">
              <a:buFont typeface="Arial" panose="020B0604020202020204" pitchFamily="34" charset="0"/>
              <a:buChar char="•"/>
            </a:pPr>
            <a:endParaRPr lang="es-MX" sz="2000" dirty="0">
              <a:latin typeface="Raleway"/>
            </a:endParaRPr>
          </a:p>
          <a:p>
            <a:pPr marL="342900" indent="-342900">
              <a:buFont typeface="Wingdings" panose="05000000000000000000" pitchFamily="2" charset="2"/>
              <a:buChar char="v"/>
            </a:pPr>
            <a:r>
              <a:rPr lang="es-MX" sz="2000" dirty="0">
                <a:latin typeface="Raleway"/>
              </a:rPr>
              <a:t>Examen a Titulo de Suficiencia</a:t>
            </a:r>
          </a:p>
          <a:p>
            <a:pPr marL="342900" indent="-342900">
              <a:buFont typeface="Wingdings" panose="05000000000000000000" pitchFamily="2" charset="2"/>
              <a:buChar char="v"/>
            </a:pPr>
            <a:r>
              <a:rPr lang="es-MX" sz="2000" dirty="0">
                <a:latin typeface="Raleway"/>
              </a:rPr>
              <a:t>Reposición de credencial</a:t>
            </a:r>
          </a:p>
          <a:p>
            <a:pPr marL="342900" indent="-342900">
              <a:buFont typeface="Wingdings" panose="05000000000000000000" pitchFamily="2" charset="2"/>
              <a:buChar char="v"/>
            </a:pPr>
            <a:r>
              <a:rPr lang="es-MX" sz="2000" dirty="0">
                <a:latin typeface="Raleway"/>
              </a:rPr>
              <a:t>Seguro vs Accidentes</a:t>
            </a:r>
          </a:p>
          <a:p>
            <a:pPr marL="342900" indent="-342900">
              <a:buFont typeface="Wingdings" panose="05000000000000000000" pitchFamily="2" charset="2"/>
              <a:buChar char="v"/>
            </a:pPr>
            <a:r>
              <a:rPr lang="es-MX" sz="2000" dirty="0">
                <a:latin typeface="Raleway"/>
              </a:rPr>
              <a:t>Ingresos escuelas Incorporadas</a:t>
            </a:r>
          </a:p>
          <a:p>
            <a:pPr marL="342900" indent="-342900">
              <a:buFont typeface="Wingdings" panose="05000000000000000000" pitchFamily="2" charset="2"/>
              <a:buChar char="v"/>
            </a:pPr>
            <a:r>
              <a:rPr lang="es-MX" sz="2000" dirty="0">
                <a:latin typeface="Raleway"/>
              </a:rPr>
              <a:t>Revalidación de Estudios Nacionales y Extranjeros</a:t>
            </a:r>
          </a:p>
          <a:p>
            <a:pPr marL="342900" indent="-342900">
              <a:buFont typeface="Wingdings" panose="05000000000000000000" pitchFamily="2" charset="2"/>
              <a:buChar char="v"/>
            </a:pPr>
            <a:r>
              <a:rPr lang="es-MX" sz="2000" dirty="0">
                <a:latin typeface="Raleway"/>
              </a:rPr>
              <a:t>Ingresos escuelas Incorporadas</a:t>
            </a:r>
          </a:p>
          <a:p>
            <a:pPr marL="342900" indent="-342900">
              <a:buFont typeface="Wingdings" panose="05000000000000000000" pitchFamily="2" charset="2"/>
              <a:buChar char="v"/>
            </a:pPr>
            <a:r>
              <a:rPr lang="es-MX" sz="2000" dirty="0">
                <a:latin typeface="Raleway"/>
              </a:rPr>
              <a:t>Ingresos por sanciones</a:t>
            </a:r>
          </a:p>
          <a:p>
            <a:pPr marL="342900" indent="-342900">
              <a:buFont typeface="Wingdings" panose="05000000000000000000" pitchFamily="2" charset="2"/>
              <a:buChar char="v"/>
            </a:pPr>
            <a:r>
              <a:rPr lang="es-MX" sz="2000" dirty="0">
                <a:latin typeface="Raleway"/>
              </a:rPr>
              <a:t>Otros servicios Educativos y actividades inherentes</a:t>
            </a:r>
          </a:p>
          <a:p>
            <a:pPr marL="342900" indent="-342900">
              <a:buFont typeface="Wingdings" panose="05000000000000000000" pitchFamily="2" charset="2"/>
              <a:buChar char="v"/>
            </a:pPr>
            <a:r>
              <a:rPr lang="es-MX" sz="2000" dirty="0">
                <a:latin typeface="Raleway"/>
              </a:rPr>
              <a:t>Entre otros.</a:t>
            </a:r>
          </a:p>
          <a:p>
            <a:pPr marL="285750" indent="-285750">
              <a:buFont typeface="Arial" panose="020B0604020202020204" pitchFamily="34" charset="0"/>
              <a:buChar char="•"/>
            </a:pPr>
            <a:endParaRPr lang="es-MX" sz="2000" dirty="0">
              <a:latin typeface="Raleway"/>
            </a:endParaRPr>
          </a:p>
          <a:p>
            <a:pPr marL="285750" indent="-285750">
              <a:buFont typeface="Arial" panose="020B0604020202020204" pitchFamily="34" charset="0"/>
              <a:buChar char="•"/>
            </a:pPr>
            <a:endParaRPr lang="es-MX" sz="2000" dirty="0">
              <a:latin typeface="Raleway"/>
            </a:endParaRPr>
          </a:p>
          <a:p>
            <a:pPr marL="285750" indent="-285750">
              <a:buFont typeface="Arial" panose="020B0604020202020204" pitchFamily="34" charset="0"/>
              <a:buChar char="•"/>
            </a:pPr>
            <a:endParaRPr lang="es-MX" sz="2000" dirty="0">
              <a:latin typeface="Raleway"/>
            </a:endParaRPr>
          </a:p>
        </p:txBody>
      </p:sp>
    </p:spTree>
    <p:extLst>
      <p:ext uri="{BB962C8B-B14F-4D97-AF65-F5344CB8AC3E}">
        <p14:creationId xmlns:p14="http://schemas.microsoft.com/office/powerpoint/2010/main" val="183889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17470E-5C65-4ADC-AF19-6F93CD75F80D}"/>
              </a:ext>
            </a:extLst>
          </p:cNvPr>
          <p:cNvSpPr>
            <a:spLocks noGrp="1"/>
          </p:cNvSpPr>
          <p:nvPr>
            <p:ph type="sldNum" sz="quarter" idx="12"/>
          </p:nvPr>
        </p:nvSpPr>
        <p:spPr/>
        <p:txBody>
          <a:bodyPr/>
          <a:lstStyle/>
          <a:p>
            <a:fld id="{D53B3B0F-12B6-4106-91E1-577123FA521A}" type="slidenum">
              <a:rPr lang="es-MX" smtClean="0"/>
              <a:t>4</a:t>
            </a:fld>
            <a:endParaRPr lang="es-MX"/>
          </a:p>
        </p:txBody>
      </p:sp>
      <p:sp>
        <p:nvSpPr>
          <p:cNvPr id="5" name="Título 1">
            <a:extLst>
              <a:ext uri="{FF2B5EF4-FFF2-40B4-BE49-F238E27FC236}">
                <a16:creationId xmlns:a16="http://schemas.microsoft.com/office/drawing/2014/main" id="{E60AB6F3-EFE8-4C12-BF3D-287C70D8411D}"/>
              </a:ext>
            </a:extLst>
          </p:cNvPr>
          <p:cNvSpPr>
            <a:spLocks noGrp="1"/>
          </p:cNvSpPr>
          <p:nvPr>
            <p:ph type="title"/>
          </p:nvPr>
        </p:nvSpPr>
        <p:spPr>
          <a:xfrm>
            <a:off x="0" y="116633"/>
            <a:ext cx="6840760" cy="576064"/>
          </a:xfrm>
        </p:spPr>
        <p:txBody>
          <a:bodyPr>
            <a:normAutofit/>
          </a:bodyPr>
          <a:lstStyle/>
          <a:p>
            <a:pPr algn="l"/>
            <a:r>
              <a:rPr lang="es-MX" sz="2000" b="1" dirty="0">
                <a:solidFill>
                  <a:srgbClr val="EBEBEB"/>
                </a:solidFill>
                <a:latin typeface="Raleway"/>
                <a:ea typeface="Raleway" charset="0"/>
                <a:cs typeface="Raleway" charset="0"/>
              </a:rPr>
              <a:t>IDENTIFICACIÓN DEL INGRESO</a:t>
            </a:r>
            <a:endParaRPr lang="es-MX" sz="2000" b="1" dirty="0">
              <a:solidFill>
                <a:schemeClr val="bg1"/>
              </a:solidFill>
              <a:latin typeface="Raleway"/>
              <a:ea typeface="Raleway" charset="0"/>
              <a:cs typeface="Raleway" charset="0"/>
            </a:endParaRPr>
          </a:p>
        </p:txBody>
      </p:sp>
      <p:sp>
        <p:nvSpPr>
          <p:cNvPr id="7" name="Marcador de contenido 6">
            <a:extLst>
              <a:ext uri="{FF2B5EF4-FFF2-40B4-BE49-F238E27FC236}">
                <a16:creationId xmlns:a16="http://schemas.microsoft.com/office/drawing/2014/main" id="{579E9CF2-8B48-4765-94CC-B9F5430E3936}"/>
              </a:ext>
            </a:extLst>
          </p:cNvPr>
          <p:cNvSpPr>
            <a:spLocks noGrp="1"/>
          </p:cNvSpPr>
          <p:nvPr>
            <p:ph idx="1"/>
          </p:nvPr>
        </p:nvSpPr>
        <p:spPr>
          <a:xfrm>
            <a:off x="323528" y="1052736"/>
            <a:ext cx="4248472" cy="5632311"/>
          </a:xfrm>
        </p:spPr>
        <p:txBody>
          <a:bodyPr>
            <a:noAutofit/>
          </a:bodyPr>
          <a:lstStyle/>
          <a:p>
            <a:pPr marL="0" indent="0">
              <a:buNone/>
            </a:pPr>
            <a:r>
              <a:rPr lang="es-MX" sz="1900" b="1" dirty="0">
                <a:latin typeface="Raleway"/>
              </a:rPr>
              <a:t>Ejemplos de Ingresos Propios:</a:t>
            </a:r>
          </a:p>
          <a:p>
            <a:pPr marL="0" indent="0">
              <a:buNone/>
            </a:pPr>
            <a:endParaRPr lang="es-MX" sz="1200" b="1" dirty="0">
              <a:latin typeface="Raleway"/>
            </a:endParaRPr>
          </a:p>
          <a:p>
            <a:pPr>
              <a:buFont typeface="Wingdings" panose="05000000000000000000" pitchFamily="2" charset="2"/>
              <a:buChar char="v"/>
            </a:pPr>
            <a:r>
              <a:rPr lang="es-MX" sz="1900" dirty="0">
                <a:latin typeface="Raleway"/>
              </a:rPr>
              <a:t>Inscripciones de Posgrados</a:t>
            </a:r>
          </a:p>
          <a:p>
            <a:pPr lvl="1">
              <a:buFont typeface="Arial" panose="020B0604020202020204" pitchFamily="34" charset="0"/>
              <a:buChar char="•"/>
            </a:pPr>
            <a:r>
              <a:rPr lang="es-MX" sz="1900" dirty="0">
                <a:latin typeface="Raleway"/>
              </a:rPr>
              <a:t>Especialidades</a:t>
            </a:r>
          </a:p>
          <a:p>
            <a:pPr lvl="1">
              <a:buFont typeface="Arial" panose="020B0604020202020204" pitchFamily="34" charset="0"/>
              <a:buChar char="•"/>
            </a:pPr>
            <a:r>
              <a:rPr lang="es-MX" sz="1900" dirty="0">
                <a:latin typeface="Raleway"/>
              </a:rPr>
              <a:t>Maestrías</a:t>
            </a:r>
          </a:p>
          <a:p>
            <a:pPr lvl="1">
              <a:buFont typeface="Arial" panose="020B0604020202020204" pitchFamily="34" charset="0"/>
              <a:buChar char="•"/>
            </a:pPr>
            <a:r>
              <a:rPr lang="es-MX" sz="1900" dirty="0">
                <a:latin typeface="Raleway"/>
              </a:rPr>
              <a:t>Doctorados</a:t>
            </a:r>
          </a:p>
          <a:p>
            <a:pPr>
              <a:buFont typeface="Wingdings" panose="05000000000000000000" pitchFamily="2" charset="2"/>
              <a:buChar char="v"/>
            </a:pPr>
            <a:r>
              <a:rPr lang="es-MX" sz="1900" dirty="0">
                <a:latin typeface="Raleway"/>
              </a:rPr>
              <a:t>Cuotas de recuperación</a:t>
            </a:r>
          </a:p>
          <a:p>
            <a:pPr marL="714375" lvl="1" indent="-269875">
              <a:buFont typeface="Arial" panose="020B0604020202020204" pitchFamily="34" charset="0"/>
              <a:buChar char="•"/>
            </a:pPr>
            <a:r>
              <a:rPr lang="es-MX" sz="1900" dirty="0">
                <a:latin typeface="Raleway"/>
              </a:rPr>
              <a:t>Uso de instalaciones</a:t>
            </a:r>
          </a:p>
          <a:p>
            <a:pPr marL="714375" lvl="1" indent="-269875">
              <a:buFont typeface="Arial" panose="020B0604020202020204" pitchFamily="34" charset="0"/>
              <a:buChar char="•"/>
            </a:pPr>
            <a:r>
              <a:rPr lang="es-MX" sz="1900" dirty="0">
                <a:latin typeface="Raleway"/>
              </a:rPr>
              <a:t>Eventos académicos</a:t>
            </a:r>
          </a:p>
          <a:p>
            <a:pPr marL="714375" lvl="1" indent="-269875">
              <a:buFont typeface="Arial" panose="020B0604020202020204" pitchFamily="34" charset="0"/>
              <a:buChar char="•"/>
            </a:pPr>
            <a:r>
              <a:rPr lang="es-MX" sz="1900" dirty="0">
                <a:latin typeface="Raleway"/>
              </a:rPr>
              <a:t>Eventos culturales</a:t>
            </a:r>
          </a:p>
          <a:p>
            <a:pPr marL="714375" lvl="1" indent="-269875">
              <a:buFont typeface="Arial" panose="020B0604020202020204" pitchFamily="34" charset="0"/>
              <a:buChar char="•"/>
            </a:pPr>
            <a:r>
              <a:rPr lang="es-MX" sz="1900" dirty="0">
                <a:latin typeface="Raleway"/>
              </a:rPr>
              <a:t>Eventos deportivos</a:t>
            </a:r>
          </a:p>
          <a:p>
            <a:pPr marL="714375" lvl="1" indent="-269875">
              <a:buFont typeface="Arial" panose="020B0604020202020204" pitchFamily="34" charset="0"/>
              <a:buChar char="•"/>
            </a:pPr>
            <a:r>
              <a:rPr lang="es-MX" sz="1900" dirty="0">
                <a:latin typeface="Raleway"/>
              </a:rPr>
              <a:t>Otras recuperaciones etc.</a:t>
            </a:r>
          </a:p>
          <a:p>
            <a:pPr>
              <a:buFont typeface="Wingdings" panose="05000000000000000000" pitchFamily="2" charset="2"/>
              <a:buChar char="v"/>
            </a:pPr>
            <a:r>
              <a:rPr lang="es-MX" sz="1900" dirty="0">
                <a:latin typeface="Raleway"/>
              </a:rPr>
              <a:t>Cursos (propedéuticos, idiomas)</a:t>
            </a:r>
          </a:p>
          <a:p>
            <a:pPr>
              <a:buFont typeface="Wingdings" panose="05000000000000000000" pitchFamily="2" charset="2"/>
              <a:buChar char="v"/>
            </a:pPr>
            <a:r>
              <a:rPr lang="es-MX" sz="1900" dirty="0">
                <a:latin typeface="Raleway"/>
              </a:rPr>
              <a:t>Diplomados</a:t>
            </a:r>
          </a:p>
          <a:p>
            <a:pPr>
              <a:buFont typeface="Wingdings" panose="05000000000000000000" pitchFamily="2" charset="2"/>
              <a:buChar char="v"/>
            </a:pPr>
            <a:r>
              <a:rPr lang="es-MX" sz="1900" dirty="0">
                <a:latin typeface="Raleway"/>
              </a:rPr>
              <a:t>Talleres</a:t>
            </a:r>
          </a:p>
          <a:p>
            <a:pPr>
              <a:buFont typeface="Wingdings" panose="05000000000000000000" pitchFamily="2" charset="2"/>
              <a:buChar char="v"/>
            </a:pPr>
            <a:r>
              <a:rPr lang="es-MX" sz="1900" dirty="0">
                <a:latin typeface="Raleway"/>
              </a:rPr>
              <a:t>Venta de publicaciones</a:t>
            </a:r>
          </a:p>
        </p:txBody>
      </p:sp>
      <p:sp>
        <p:nvSpPr>
          <p:cNvPr id="9" name="CuadroTexto 8">
            <a:extLst>
              <a:ext uri="{FF2B5EF4-FFF2-40B4-BE49-F238E27FC236}">
                <a16:creationId xmlns:a16="http://schemas.microsoft.com/office/drawing/2014/main" id="{653C07B6-4BAF-45BB-93FB-E2AA7CAC540F}"/>
              </a:ext>
            </a:extLst>
          </p:cNvPr>
          <p:cNvSpPr txBox="1"/>
          <p:nvPr/>
        </p:nvSpPr>
        <p:spPr>
          <a:xfrm>
            <a:off x="4542102" y="1052736"/>
            <a:ext cx="4321027" cy="5940088"/>
          </a:xfrm>
          <a:prstGeom prst="rect">
            <a:avLst/>
          </a:prstGeom>
          <a:noFill/>
        </p:spPr>
        <p:txBody>
          <a:bodyPr wrap="square" rtlCol="0">
            <a:spAutoFit/>
          </a:bodyPr>
          <a:lstStyle/>
          <a:p>
            <a:pPr marL="285750" indent="-285750">
              <a:buFont typeface="Arial" panose="020B0604020202020204" pitchFamily="34" charset="0"/>
              <a:buChar char="•"/>
            </a:pPr>
            <a:endParaRPr lang="es-MX" sz="1900" dirty="0">
              <a:latin typeface="Raleway"/>
            </a:endParaRPr>
          </a:p>
          <a:p>
            <a:pPr marL="285750" indent="-285750">
              <a:buFont typeface="Arial" panose="020B0604020202020204" pitchFamily="34" charset="0"/>
              <a:buChar char="•"/>
            </a:pPr>
            <a:endParaRPr lang="es-MX" sz="1200" dirty="0">
              <a:latin typeface="Raleway"/>
            </a:endParaRPr>
          </a:p>
          <a:p>
            <a:pPr marL="285750" indent="-285750">
              <a:buFont typeface="Arial" panose="020B0604020202020204" pitchFamily="34" charset="0"/>
              <a:buChar char="•"/>
            </a:pPr>
            <a:endParaRPr lang="es-MX" sz="1900" dirty="0">
              <a:latin typeface="Raleway"/>
            </a:endParaRPr>
          </a:p>
          <a:p>
            <a:pPr marL="457200" indent="-457200">
              <a:buFont typeface="Wingdings" panose="05000000000000000000" pitchFamily="2" charset="2"/>
              <a:buChar char="v"/>
            </a:pPr>
            <a:r>
              <a:rPr lang="es-MX" sz="1900" dirty="0">
                <a:latin typeface="Raleway"/>
              </a:rPr>
              <a:t>Asesorías</a:t>
            </a:r>
          </a:p>
          <a:p>
            <a:pPr marL="457200" indent="-457200">
              <a:buFont typeface="Wingdings" panose="05000000000000000000" pitchFamily="2" charset="2"/>
              <a:buChar char="v"/>
            </a:pPr>
            <a:r>
              <a:rPr lang="es-MX" sz="1900" dirty="0">
                <a:latin typeface="Raleway"/>
              </a:rPr>
              <a:t>Análisis</a:t>
            </a:r>
          </a:p>
          <a:p>
            <a:pPr marL="457200" indent="-457200">
              <a:buFont typeface="Wingdings" panose="05000000000000000000" pitchFamily="2" charset="2"/>
              <a:buChar char="v"/>
            </a:pPr>
            <a:r>
              <a:rPr lang="es-MX" sz="1900" dirty="0">
                <a:latin typeface="Raleway"/>
              </a:rPr>
              <a:t>Programas de movilidad</a:t>
            </a:r>
          </a:p>
          <a:p>
            <a:pPr marL="457200" indent="-457200">
              <a:buFont typeface="Wingdings" panose="05000000000000000000" pitchFamily="2" charset="2"/>
              <a:buChar char="v"/>
            </a:pPr>
            <a:r>
              <a:rPr lang="es-MX" sz="1900" dirty="0">
                <a:latin typeface="Raleway"/>
              </a:rPr>
              <a:t>Donativos y patrocinios</a:t>
            </a:r>
          </a:p>
          <a:p>
            <a:pPr marL="457200" indent="-457200">
              <a:buFont typeface="Wingdings" panose="05000000000000000000" pitchFamily="2" charset="2"/>
              <a:buChar char="v"/>
            </a:pPr>
            <a:r>
              <a:rPr lang="es-MX" sz="1900" dirty="0">
                <a:latin typeface="Raleway"/>
              </a:rPr>
              <a:t>Venta de productos </a:t>
            </a:r>
          </a:p>
          <a:p>
            <a:pPr marL="285750" indent="-285750">
              <a:buFont typeface="Wingdings" panose="05000000000000000000" pitchFamily="2" charset="2"/>
              <a:buChar char="v"/>
            </a:pPr>
            <a:r>
              <a:rPr lang="es-MX" sz="1900" dirty="0">
                <a:latin typeface="Raleway"/>
              </a:rPr>
              <a:t>Servicios</a:t>
            </a:r>
          </a:p>
          <a:p>
            <a:pPr marL="742950" lvl="1" indent="-285750">
              <a:buFont typeface="Arial" panose="020B0604020202020204" pitchFamily="34" charset="0"/>
              <a:buChar char="•"/>
            </a:pPr>
            <a:r>
              <a:rPr lang="es-MX" sz="1900" dirty="0">
                <a:latin typeface="Raleway"/>
              </a:rPr>
              <a:t>Médicos</a:t>
            </a:r>
          </a:p>
          <a:p>
            <a:pPr marL="742950" lvl="1" indent="-285750">
              <a:buFont typeface="Arial" panose="020B0604020202020204" pitchFamily="34" charset="0"/>
              <a:buChar char="•"/>
            </a:pPr>
            <a:r>
              <a:rPr lang="es-MX" sz="1900" dirty="0">
                <a:latin typeface="Raleway"/>
              </a:rPr>
              <a:t>Laboratorio</a:t>
            </a:r>
          </a:p>
          <a:p>
            <a:pPr marL="742950" lvl="1" indent="-285750">
              <a:buFont typeface="Arial" panose="020B0604020202020204" pitchFamily="34" charset="0"/>
              <a:buChar char="•"/>
            </a:pPr>
            <a:r>
              <a:rPr lang="es-MX" sz="1900" dirty="0">
                <a:latin typeface="Raleway"/>
              </a:rPr>
              <a:t>Muestras</a:t>
            </a:r>
          </a:p>
          <a:p>
            <a:pPr marL="742950" lvl="1" indent="-285750">
              <a:buFont typeface="Arial" panose="020B0604020202020204" pitchFamily="34" charset="0"/>
              <a:buChar char="•"/>
            </a:pPr>
            <a:r>
              <a:rPr lang="es-MX" sz="1900" dirty="0">
                <a:latin typeface="Raleway"/>
              </a:rPr>
              <a:t>Especializados</a:t>
            </a:r>
          </a:p>
          <a:p>
            <a:pPr marL="742950" lvl="1" indent="-285750">
              <a:buFont typeface="Arial" panose="020B0604020202020204" pitchFamily="34" charset="0"/>
              <a:buChar char="•"/>
            </a:pPr>
            <a:r>
              <a:rPr lang="es-MX" sz="1900" dirty="0">
                <a:latin typeface="Raleway"/>
              </a:rPr>
              <a:t>Bibliotecarios</a:t>
            </a:r>
          </a:p>
          <a:p>
            <a:pPr marL="285750" indent="-285750">
              <a:buFont typeface="Wingdings" panose="05000000000000000000" pitchFamily="2" charset="2"/>
              <a:buChar char="v"/>
            </a:pPr>
            <a:r>
              <a:rPr lang="es-MX" sz="1900" dirty="0">
                <a:latin typeface="Raleway"/>
              </a:rPr>
              <a:t>Idiomas</a:t>
            </a:r>
          </a:p>
          <a:p>
            <a:pPr marL="742950" lvl="1" indent="-285750">
              <a:buFont typeface="Arial" panose="020B0604020202020204" pitchFamily="34" charset="0"/>
              <a:buChar char="•"/>
            </a:pPr>
            <a:r>
              <a:rPr lang="es-MX" sz="1900" dirty="0">
                <a:latin typeface="Raleway"/>
              </a:rPr>
              <a:t>Examen de ubicación</a:t>
            </a:r>
          </a:p>
          <a:p>
            <a:pPr marL="742950" lvl="1" indent="-285750">
              <a:buFont typeface="Arial" panose="020B0604020202020204" pitchFamily="34" charset="0"/>
              <a:buChar char="•"/>
            </a:pPr>
            <a:r>
              <a:rPr lang="es-MX" sz="1900" dirty="0">
                <a:latin typeface="Raleway"/>
              </a:rPr>
              <a:t>Acreditación y certificación</a:t>
            </a:r>
          </a:p>
          <a:p>
            <a:pPr marL="285750" indent="-285750">
              <a:buFont typeface="Wingdings" panose="05000000000000000000" pitchFamily="2" charset="2"/>
              <a:buChar char="v"/>
            </a:pPr>
            <a:r>
              <a:rPr lang="es-MX" sz="1900" dirty="0">
                <a:latin typeface="Raleway"/>
              </a:rPr>
              <a:t>Entre otros.</a:t>
            </a:r>
          </a:p>
          <a:p>
            <a:pPr marL="285750" indent="-285750">
              <a:buFont typeface="Arial" panose="020B0604020202020204" pitchFamily="34" charset="0"/>
              <a:buChar char="•"/>
            </a:pPr>
            <a:endParaRPr lang="es-MX" sz="1900" dirty="0">
              <a:latin typeface="Raleway"/>
            </a:endParaRPr>
          </a:p>
          <a:p>
            <a:pPr lvl="1"/>
            <a:endParaRPr lang="es-MX" sz="1900" dirty="0">
              <a:latin typeface="Raleway"/>
            </a:endParaRPr>
          </a:p>
        </p:txBody>
      </p:sp>
    </p:spTree>
    <p:extLst>
      <p:ext uri="{BB962C8B-B14F-4D97-AF65-F5344CB8AC3E}">
        <p14:creationId xmlns:p14="http://schemas.microsoft.com/office/powerpoint/2010/main" val="101707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8A5C446-7380-4692-BDA6-3FB9F9528DBF}"/>
              </a:ext>
            </a:extLst>
          </p:cNvPr>
          <p:cNvSpPr>
            <a:spLocks noGrp="1"/>
          </p:cNvSpPr>
          <p:nvPr>
            <p:ph idx="1"/>
          </p:nvPr>
        </p:nvSpPr>
        <p:spPr>
          <a:xfrm>
            <a:off x="107504" y="1166018"/>
            <a:ext cx="8229600" cy="4525963"/>
          </a:xfrm>
        </p:spPr>
        <p:txBody>
          <a:bodyPr>
            <a:normAutofit/>
          </a:bodyPr>
          <a:lstStyle/>
          <a:p>
            <a:endParaRPr lang="es-ES" sz="2000" b="1" dirty="0">
              <a:latin typeface="Raleway"/>
            </a:endParaRPr>
          </a:p>
          <a:p>
            <a:r>
              <a:rPr lang="es-ES" sz="2000" b="1" dirty="0">
                <a:latin typeface="Raleway"/>
              </a:rPr>
              <a:t>Capítulo IV Ingresos de los Lineamientos Generales de Racionalidad, Austeridad y Disciplina Presupuestal de la Universidad de Guanajuato para el ejercicio fiscal 2020</a:t>
            </a:r>
          </a:p>
          <a:p>
            <a:endParaRPr lang="es-ES" sz="2000" dirty="0">
              <a:latin typeface="Raleway"/>
            </a:endParaRPr>
          </a:p>
          <a:p>
            <a:r>
              <a:rPr lang="es-MX" sz="2000" b="1" dirty="0">
                <a:latin typeface="Raleway"/>
              </a:rPr>
              <a:t>Periodo para solicitar una devolución: </a:t>
            </a:r>
          </a:p>
          <a:p>
            <a:pPr lvl="1"/>
            <a:r>
              <a:rPr lang="es-MX" sz="1600" dirty="0">
                <a:latin typeface="Raleway"/>
              </a:rPr>
              <a:t>60 días naturales para reembolsos solicitados en el mismo ejercicio fiscal</a:t>
            </a:r>
          </a:p>
          <a:p>
            <a:pPr lvl="1"/>
            <a:r>
              <a:rPr lang="es-MX" sz="1600" dirty="0">
                <a:latin typeface="Raleway"/>
              </a:rPr>
              <a:t>Tratándose de cambio de ejercicio, 30 días naturales del ejercicio inmediato siguiente.</a:t>
            </a:r>
          </a:p>
          <a:p>
            <a:pPr marL="457200" lvl="1" indent="0">
              <a:buNone/>
            </a:pPr>
            <a:r>
              <a:rPr lang="es-MX" sz="1600" dirty="0">
                <a:latin typeface="Raleway"/>
              </a:rPr>
              <a:t>		</a:t>
            </a:r>
            <a:r>
              <a:rPr lang="es-MX" sz="1600" b="1" dirty="0">
                <a:latin typeface="Raleway"/>
              </a:rPr>
              <a:t>En ambos casos, contados a partir de la fecha de pago.</a:t>
            </a:r>
          </a:p>
          <a:p>
            <a:endParaRPr lang="es-MX" sz="2000" dirty="0">
              <a:latin typeface="Raleway"/>
            </a:endParaRPr>
          </a:p>
        </p:txBody>
      </p:sp>
      <p:sp>
        <p:nvSpPr>
          <p:cNvPr id="4" name="Marcador de número de diapositiva 3">
            <a:extLst>
              <a:ext uri="{FF2B5EF4-FFF2-40B4-BE49-F238E27FC236}">
                <a16:creationId xmlns:a16="http://schemas.microsoft.com/office/drawing/2014/main" id="{2FF906D8-7714-4F8A-879C-F3C8EF4FC280}"/>
              </a:ext>
            </a:extLst>
          </p:cNvPr>
          <p:cNvSpPr>
            <a:spLocks noGrp="1"/>
          </p:cNvSpPr>
          <p:nvPr>
            <p:ph type="sldNum" sz="quarter" idx="12"/>
          </p:nvPr>
        </p:nvSpPr>
        <p:spPr/>
        <p:txBody>
          <a:bodyPr/>
          <a:lstStyle/>
          <a:p>
            <a:fld id="{D53B3B0F-12B6-4106-91E1-577123FA521A}" type="slidenum">
              <a:rPr lang="es-MX" smtClean="0"/>
              <a:t>5</a:t>
            </a:fld>
            <a:endParaRPr lang="es-MX"/>
          </a:p>
        </p:txBody>
      </p:sp>
      <p:sp>
        <p:nvSpPr>
          <p:cNvPr id="7" name="Título 1">
            <a:extLst>
              <a:ext uri="{FF2B5EF4-FFF2-40B4-BE49-F238E27FC236}">
                <a16:creationId xmlns:a16="http://schemas.microsoft.com/office/drawing/2014/main" id="{E405426A-70AD-48D0-9151-A02F9607BE57}"/>
              </a:ext>
            </a:extLst>
          </p:cNvPr>
          <p:cNvSpPr>
            <a:spLocks noGrp="1"/>
          </p:cNvSpPr>
          <p:nvPr>
            <p:ph type="title"/>
          </p:nvPr>
        </p:nvSpPr>
        <p:spPr>
          <a:xfrm>
            <a:off x="0" y="116633"/>
            <a:ext cx="6840760" cy="576064"/>
          </a:xfrm>
        </p:spPr>
        <p:txBody>
          <a:bodyPr>
            <a:normAutofit/>
          </a:bodyPr>
          <a:lstStyle/>
          <a:p>
            <a:pPr algn="l"/>
            <a:r>
              <a:rPr lang="es-MX" sz="2000" b="1" dirty="0">
                <a:solidFill>
                  <a:srgbClr val="EBEBEB"/>
                </a:solidFill>
                <a:latin typeface="Raleway"/>
                <a:ea typeface="Raleway" charset="0"/>
                <a:cs typeface="Raleway" charset="0"/>
              </a:rPr>
              <a:t>FUNDAMENTO PARA REEMBOLSO DE INGRESOS</a:t>
            </a:r>
            <a:endParaRPr lang="es-MX" sz="2000" b="1" dirty="0">
              <a:solidFill>
                <a:schemeClr val="bg1"/>
              </a:solidFill>
              <a:latin typeface="Raleway"/>
              <a:ea typeface="Raleway" charset="0"/>
              <a:cs typeface="Raleway" charset="0"/>
            </a:endParaRPr>
          </a:p>
        </p:txBody>
      </p:sp>
    </p:spTree>
    <p:extLst>
      <p:ext uri="{BB962C8B-B14F-4D97-AF65-F5344CB8AC3E}">
        <p14:creationId xmlns:p14="http://schemas.microsoft.com/office/powerpoint/2010/main" val="235588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F6B4BBE-11C9-424E-A993-DD69E2CA0C3F}"/>
              </a:ext>
            </a:extLst>
          </p:cNvPr>
          <p:cNvSpPr>
            <a:spLocks noGrp="1"/>
          </p:cNvSpPr>
          <p:nvPr>
            <p:ph type="sldNum" sz="quarter" idx="12"/>
          </p:nvPr>
        </p:nvSpPr>
        <p:spPr/>
        <p:txBody>
          <a:bodyPr/>
          <a:lstStyle/>
          <a:p>
            <a:fld id="{D53B3B0F-12B6-4106-91E1-577123FA521A}" type="slidenum">
              <a:rPr lang="es-MX" smtClean="0"/>
              <a:t>6</a:t>
            </a:fld>
            <a:endParaRPr lang="es-MX"/>
          </a:p>
        </p:txBody>
      </p:sp>
      <p:sp>
        <p:nvSpPr>
          <p:cNvPr id="5" name="Marcador de contenido 2">
            <a:extLst>
              <a:ext uri="{FF2B5EF4-FFF2-40B4-BE49-F238E27FC236}">
                <a16:creationId xmlns:a16="http://schemas.microsoft.com/office/drawing/2014/main" id="{9C319E36-EA9C-4469-9E38-AA71BE1DC45B}"/>
              </a:ext>
            </a:extLst>
          </p:cNvPr>
          <p:cNvSpPr>
            <a:spLocks noGrp="1"/>
          </p:cNvSpPr>
          <p:nvPr>
            <p:ph idx="1"/>
          </p:nvPr>
        </p:nvSpPr>
        <p:spPr>
          <a:xfrm>
            <a:off x="251521" y="908720"/>
            <a:ext cx="8435280" cy="5616624"/>
          </a:xfrm>
        </p:spPr>
        <p:txBody>
          <a:bodyPr>
            <a:noAutofit/>
          </a:bodyPr>
          <a:lstStyle/>
          <a:p>
            <a:pPr algn="just">
              <a:buFont typeface="Wingdings" panose="05000000000000000000" pitchFamily="2" charset="2"/>
              <a:buChar char="v"/>
            </a:pPr>
            <a:r>
              <a:rPr lang="es-MX" sz="2000" dirty="0">
                <a:latin typeface="Raleway"/>
              </a:rPr>
              <a:t>Formato de pago UG</a:t>
            </a:r>
          </a:p>
          <a:p>
            <a:pPr algn="just">
              <a:buFont typeface="Wingdings" panose="05000000000000000000" pitchFamily="2" charset="2"/>
              <a:buChar char="v"/>
            </a:pPr>
            <a:endParaRPr lang="es-MX" sz="1000" dirty="0">
              <a:latin typeface="Raleway"/>
            </a:endParaRPr>
          </a:p>
          <a:p>
            <a:pPr algn="just">
              <a:buFont typeface="Wingdings" panose="05000000000000000000" pitchFamily="2" charset="2"/>
              <a:buChar char="v"/>
            </a:pPr>
            <a:r>
              <a:rPr lang="es-MX" sz="2000" dirty="0">
                <a:latin typeface="Raleway"/>
              </a:rPr>
              <a:t>Presentar el ticket de pago original:</a:t>
            </a:r>
          </a:p>
          <a:p>
            <a:pPr lvl="1" algn="just">
              <a:buFont typeface="Arial" panose="020B0604020202020204" pitchFamily="34" charset="0"/>
              <a:buChar char="•"/>
            </a:pPr>
            <a:r>
              <a:rPr lang="es-MX" sz="2000" dirty="0">
                <a:latin typeface="Raleway"/>
              </a:rPr>
              <a:t>Pago en instituciones bancarios</a:t>
            </a:r>
          </a:p>
          <a:p>
            <a:pPr lvl="1" algn="just">
              <a:buFont typeface="Arial" panose="020B0604020202020204" pitchFamily="34" charset="0"/>
              <a:buChar char="•"/>
            </a:pPr>
            <a:r>
              <a:rPr lang="es-MX" sz="2000" dirty="0">
                <a:latin typeface="Raleway"/>
              </a:rPr>
              <a:t>Tiendas comerciales: OXXO e ISSEG</a:t>
            </a:r>
          </a:p>
          <a:p>
            <a:pPr lvl="1" algn="just">
              <a:buFont typeface="Wingdings" panose="05000000000000000000" pitchFamily="2" charset="2"/>
              <a:buChar char="v"/>
            </a:pPr>
            <a:endParaRPr lang="es-MX" sz="1000" dirty="0">
              <a:latin typeface="Raleway"/>
            </a:endParaRPr>
          </a:p>
          <a:p>
            <a:pPr algn="just">
              <a:buFont typeface="Wingdings" panose="05000000000000000000" pitchFamily="2" charset="2"/>
              <a:buChar char="v"/>
            </a:pPr>
            <a:r>
              <a:rPr lang="es-MX" sz="2000" dirty="0">
                <a:latin typeface="Raleway"/>
              </a:rPr>
              <a:t>En caso de pagos realizados a través de medios electrónicos (cargo a TC/TD, cheque electrónico y/o transferencia), presentar el comprobante impreso de la operación realizada.</a:t>
            </a:r>
          </a:p>
          <a:p>
            <a:pPr algn="just">
              <a:buFont typeface="Wingdings" panose="05000000000000000000" pitchFamily="2" charset="2"/>
              <a:buChar char="v"/>
            </a:pPr>
            <a:endParaRPr lang="es-MX" sz="1000" dirty="0">
              <a:latin typeface="Raleway"/>
            </a:endParaRPr>
          </a:p>
          <a:p>
            <a:pPr algn="just">
              <a:buFont typeface="Wingdings" panose="05000000000000000000" pitchFamily="2" charset="2"/>
              <a:buChar char="v"/>
            </a:pPr>
            <a:r>
              <a:rPr lang="es-MX" sz="2000" dirty="0">
                <a:latin typeface="Raleway"/>
              </a:rPr>
              <a:t>Carátula del Estado de Cuenta a nombre del solicitante del reembolso que muestre claramente la </a:t>
            </a:r>
            <a:r>
              <a:rPr lang="es-MX" sz="2000" b="1" dirty="0">
                <a:latin typeface="Raleway"/>
              </a:rPr>
              <a:t>CLABE (Clave Bancaria Estandarizada)</a:t>
            </a:r>
          </a:p>
          <a:p>
            <a:pPr marL="357188" indent="0" algn="just">
              <a:buNone/>
            </a:pPr>
            <a:r>
              <a:rPr lang="es-ES" sz="1600" dirty="0"/>
              <a:t>Cuando por causas ajenas y extraordinarias el estudiante no pueda demostrar o amparar una cuenta bancaria personal para recibir cualquier tipo de pago, se le podrá transferir a la cuenta bancaria de un familiar en línea directa primer grado, acreditando el parentesco respectivo con acta de nacimiento e identificaciones oficiales(INE, pasaporte o licencia de manejo)</a:t>
            </a:r>
          </a:p>
          <a:p>
            <a:pPr marL="0" indent="0" algn="just">
              <a:buNone/>
            </a:pPr>
            <a:endParaRPr lang="es-MX" sz="2000" b="1" dirty="0">
              <a:latin typeface="Raleway"/>
            </a:endParaRPr>
          </a:p>
          <a:p>
            <a:pPr algn="just"/>
            <a:endParaRPr lang="es-MX" sz="2000" dirty="0">
              <a:latin typeface="Raleway"/>
            </a:endParaRPr>
          </a:p>
        </p:txBody>
      </p:sp>
      <p:sp>
        <p:nvSpPr>
          <p:cNvPr id="7" name="Título 1">
            <a:extLst>
              <a:ext uri="{FF2B5EF4-FFF2-40B4-BE49-F238E27FC236}">
                <a16:creationId xmlns:a16="http://schemas.microsoft.com/office/drawing/2014/main" id="{C954F0A8-A9C8-405F-8583-31FED34C4D5F}"/>
              </a:ext>
            </a:extLst>
          </p:cNvPr>
          <p:cNvSpPr>
            <a:spLocks noGrp="1"/>
          </p:cNvSpPr>
          <p:nvPr>
            <p:ph type="title"/>
          </p:nvPr>
        </p:nvSpPr>
        <p:spPr>
          <a:xfrm>
            <a:off x="3403" y="128039"/>
            <a:ext cx="6840760" cy="576064"/>
          </a:xfrm>
        </p:spPr>
        <p:txBody>
          <a:bodyPr>
            <a:normAutofit/>
          </a:bodyPr>
          <a:lstStyle/>
          <a:p>
            <a:pPr algn="l"/>
            <a:r>
              <a:rPr lang="es-MX" sz="2000" b="1" dirty="0">
                <a:solidFill>
                  <a:srgbClr val="EBEBEB"/>
                </a:solidFill>
                <a:latin typeface="Raleway"/>
                <a:ea typeface="Raleway" charset="0"/>
                <a:cs typeface="Raleway" charset="0"/>
              </a:rPr>
              <a:t>REQUISITOS PARA SOLICITAR UN REEMBOLSO</a:t>
            </a:r>
            <a:endParaRPr lang="es-MX" sz="2000" b="1" dirty="0">
              <a:solidFill>
                <a:schemeClr val="bg1"/>
              </a:solidFill>
              <a:latin typeface="Raleway"/>
              <a:ea typeface="Raleway" charset="0"/>
              <a:cs typeface="Raleway" charset="0"/>
            </a:endParaRPr>
          </a:p>
        </p:txBody>
      </p:sp>
    </p:spTree>
    <p:extLst>
      <p:ext uri="{BB962C8B-B14F-4D97-AF65-F5344CB8AC3E}">
        <p14:creationId xmlns:p14="http://schemas.microsoft.com/office/powerpoint/2010/main" val="223338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F6B4BBE-11C9-424E-A993-DD69E2CA0C3F}"/>
              </a:ext>
            </a:extLst>
          </p:cNvPr>
          <p:cNvSpPr>
            <a:spLocks noGrp="1"/>
          </p:cNvSpPr>
          <p:nvPr>
            <p:ph type="sldNum" sz="quarter" idx="12"/>
          </p:nvPr>
        </p:nvSpPr>
        <p:spPr/>
        <p:txBody>
          <a:bodyPr/>
          <a:lstStyle/>
          <a:p>
            <a:fld id="{D53B3B0F-12B6-4106-91E1-577123FA521A}" type="slidenum">
              <a:rPr lang="es-MX" smtClean="0"/>
              <a:t>7</a:t>
            </a:fld>
            <a:endParaRPr lang="es-MX"/>
          </a:p>
        </p:txBody>
      </p:sp>
      <p:sp>
        <p:nvSpPr>
          <p:cNvPr id="5" name="Marcador de contenido 2">
            <a:extLst>
              <a:ext uri="{FF2B5EF4-FFF2-40B4-BE49-F238E27FC236}">
                <a16:creationId xmlns:a16="http://schemas.microsoft.com/office/drawing/2014/main" id="{9C319E36-EA9C-4469-9E38-AA71BE1DC45B}"/>
              </a:ext>
            </a:extLst>
          </p:cNvPr>
          <p:cNvSpPr>
            <a:spLocks noGrp="1"/>
          </p:cNvSpPr>
          <p:nvPr>
            <p:ph idx="1"/>
          </p:nvPr>
        </p:nvSpPr>
        <p:spPr>
          <a:xfrm>
            <a:off x="251521" y="908720"/>
            <a:ext cx="8435280" cy="5616624"/>
          </a:xfrm>
        </p:spPr>
        <p:txBody>
          <a:bodyPr>
            <a:noAutofit/>
          </a:bodyPr>
          <a:lstStyle/>
          <a:p>
            <a:pPr marL="0" indent="0" algn="just">
              <a:buNone/>
            </a:pPr>
            <a:r>
              <a:rPr lang="es-MX" sz="2000" dirty="0">
                <a:latin typeface="Raleway"/>
              </a:rPr>
              <a:t>El enlace administrativo deberá recabar la información para llenar el formato de alta de acreedores /1 .</a:t>
            </a: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endParaRPr lang="es-MX" sz="2000" dirty="0">
              <a:latin typeface="Raleway"/>
            </a:endParaRPr>
          </a:p>
          <a:p>
            <a:pPr marL="0" indent="0" algn="just">
              <a:buNone/>
            </a:pPr>
            <a:r>
              <a:rPr lang="es-MX" sz="1500" i="1" dirty="0">
                <a:latin typeface="Raleway"/>
              </a:rPr>
              <a:t>/1 Requisito del Departamento de Consolidación Contable</a:t>
            </a:r>
            <a:r>
              <a:rPr lang="es-MX" sz="1500" dirty="0">
                <a:latin typeface="Raleway"/>
              </a:rPr>
              <a:t> – </a:t>
            </a:r>
          </a:p>
          <a:p>
            <a:pPr marL="0" indent="0" algn="just">
              <a:buNone/>
            </a:pPr>
            <a:endParaRPr lang="es-MX" sz="2000" dirty="0">
              <a:latin typeface="Raleway"/>
            </a:endParaRPr>
          </a:p>
        </p:txBody>
      </p:sp>
      <p:sp>
        <p:nvSpPr>
          <p:cNvPr id="7" name="Título 1">
            <a:extLst>
              <a:ext uri="{FF2B5EF4-FFF2-40B4-BE49-F238E27FC236}">
                <a16:creationId xmlns:a16="http://schemas.microsoft.com/office/drawing/2014/main" id="{C954F0A8-A9C8-405F-8583-31FED34C4D5F}"/>
              </a:ext>
            </a:extLst>
          </p:cNvPr>
          <p:cNvSpPr>
            <a:spLocks noGrp="1"/>
          </p:cNvSpPr>
          <p:nvPr>
            <p:ph type="title"/>
          </p:nvPr>
        </p:nvSpPr>
        <p:spPr>
          <a:xfrm>
            <a:off x="3403" y="128039"/>
            <a:ext cx="6840760" cy="576064"/>
          </a:xfrm>
        </p:spPr>
        <p:txBody>
          <a:bodyPr>
            <a:normAutofit/>
          </a:bodyPr>
          <a:lstStyle/>
          <a:p>
            <a:pPr algn="l"/>
            <a:r>
              <a:rPr lang="es-MX" sz="2000" b="1" dirty="0">
                <a:solidFill>
                  <a:srgbClr val="EBEBEB"/>
                </a:solidFill>
                <a:latin typeface="Raleway"/>
                <a:ea typeface="Raleway" charset="0"/>
                <a:cs typeface="Raleway" charset="0"/>
              </a:rPr>
              <a:t>REQUISITOS PARA SOLICITAR UN REEMBOLSO</a:t>
            </a:r>
            <a:endParaRPr lang="es-MX" sz="2000" b="1" dirty="0">
              <a:solidFill>
                <a:schemeClr val="bg1"/>
              </a:solidFill>
              <a:latin typeface="Raleway"/>
              <a:ea typeface="Raleway" charset="0"/>
              <a:cs typeface="Raleway" charset="0"/>
            </a:endParaRPr>
          </a:p>
        </p:txBody>
      </p:sp>
      <p:pic>
        <p:nvPicPr>
          <p:cNvPr id="6" name="Imagen 5">
            <a:extLst>
              <a:ext uri="{FF2B5EF4-FFF2-40B4-BE49-F238E27FC236}">
                <a16:creationId xmlns:a16="http://schemas.microsoft.com/office/drawing/2014/main" id="{AF8BCB7F-0B5C-4987-90C2-1AA66E1AE6A7}"/>
              </a:ext>
            </a:extLst>
          </p:cNvPr>
          <p:cNvPicPr>
            <a:picLocks noChangeAspect="1"/>
          </p:cNvPicPr>
          <p:nvPr/>
        </p:nvPicPr>
        <p:blipFill>
          <a:blip r:embed="rId2"/>
          <a:stretch>
            <a:fillRect/>
          </a:stretch>
        </p:blipFill>
        <p:spPr>
          <a:xfrm>
            <a:off x="1861213" y="1736121"/>
            <a:ext cx="5421573" cy="3384376"/>
          </a:xfrm>
          <a:prstGeom prst="rect">
            <a:avLst/>
          </a:prstGeom>
        </p:spPr>
      </p:pic>
    </p:spTree>
    <p:extLst>
      <p:ext uri="{BB962C8B-B14F-4D97-AF65-F5344CB8AC3E}">
        <p14:creationId xmlns:p14="http://schemas.microsoft.com/office/powerpoint/2010/main" val="99890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26FAD35-4874-4778-94D3-A90A39B7F855}"/>
              </a:ext>
            </a:extLst>
          </p:cNvPr>
          <p:cNvSpPr>
            <a:spLocks noGrp="1"/>
          </p:cNvSpPr>
          <p:nvPr>
            <p:ph type="sldNum" sz="quarter" idx="12"/>
          </p:nvPr>
        </p:nvSpPr>
        <p:spPr/>
        <p:txBody>
          <a:bodyPr/>
          <a:lstStyle/>
          <a:p>
            <a:fld id="{D53B3B0F-12B6-4106-91E1-577123FA521A}" type="slidenum">
              <a:rPr lang="es-MX" smtClean="0"/>
              <a:t>8</a:t>
            </a:fld>
            <a:endParaRPr lang="es-MX"/>
          </a:p>
        </p:txBody>
      </p:sp>
      <p:sp>
        <p:nvSpPr>
          <p:cNvPr id="5" name="Marcador de contenido 2">
            <a:extLst>
              <a:ext uri="{FF2B5EF4-FFF2-40B4-BE49-F238E27FC236}">
                <a16:creationId xmlns:a16="http://schemas.microsoft.com/office/drawing/2014/main" id="{C472221A-F5CB-4CA9-93E2-F094ED0CBCE3}"/>
              </a:ext>
            </a:extLst>
          </p:cNvPr>
          <p:cNvSpPr txBox="1">
            <a:spLocks/>
          </p:cNvSpPr>
          <p:nvPr/>
        </p:nvSpPr>
        <p:spPr>
          <a:xfrm>
            <a:off x="179512" y="924697"/>
            <a:ext cx="8928992" cy="58052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v"/>
            </a:pPr>
            <a:r>
              <a:rPr lang="es-MX" sz="2000" dirty="0">
                <a:latin typeface="Raleway"/>
              </a:rPr>
              <a:t>El enlace administrativo realiza una </a:t>
            </a:r>
            <a:r>
              <a:rPr lang="es-MX" sz="2000" b="1" u="sng" dirty="0">
                <a:latin typeface="Raleway"/>
              </a:rPr>
              <a:t>primera validación</a:t>
            </a:r>
            <a:r>
              <a:rPr lang="es-MX" sz="2000" b="1" dirty="0">
                <a:latin typeface="Raleway"/>
              </a:rPr>
              <a:t> </a:t>
            </a:r>
            <a:r>
              <a:rPr lang="es-MX" sz="2000" dirty="0">
                <a:latin typeface="Raleway"/>
              </a:rPr>
              <a:t>para determinar si es procedente o no la devolución del ingreso.</a:t>
            </a:r>
          </a:p>
          <a:p>
            <a:pPr>
              <a:buFont typeface="Wingdings" panose="05000000000000000000" pitchFamily="2" charset="2"/>
              <a:buChar char="v"/>
            </a:pPr>
            <a:endParaRPr lang="es-MX" sz="1500" dirty="0">
              <a:latin typeface="Raleway"/>
            </a:endParaRPr>
          </a:p>
          <a:p>
            <a:pPr>
              <a:buFont typeface="Wingdings" panose="05000000000000000000" pitchFamily="2" charset="2"/>
              <a:buChar char="v"/>
            </a:pPr>
            <a:r>
              <a:rPr lang="es-MX" sz="2000" b="1" dirty="0">
                <a:latin typeface="Raleway"/>
              </a:rPr>
              <a:t>Principales causas de devolución:</a:t>
            </a:r>
          </a:p>
          <a:p>
            <a:pPr marL="525462" lvl="1" indent="-342900">
              <a:buFont typeface="Arial" panose="020B0604020202020204" pitchFamily="34" charset="0"/>
              <a:buChar char="•"/>
            </a:pPr>
            <a:r>
              <a:rPr lang="es-MX" sz="2000" dirty="0">
                <a:latin typeface="Raleway"/>
              </a:rPr>
              <a:t>Pagos duplicados, triplicados, etc.</a:t>
            </a:r>
          </a:p>
          <a:p>
            <a:pPr marL="525462" lvl="1" indent="-342900">
              <a:buFont typeface="Arial" panose="020B0604020202020204" pitchFamily="34" charset="0"/>
              <a:buChar char="•"/>
            </a:pPr>
            <a:r>
              <a:rPr lang="es-MX" sz="2000" dirty="0">
                <a:latin typeface="Raleway"/>
              </a:rPr>
              <a:t>Condonaciones</a:t>
            </a:r>
          </a:p>
          <a:p>
            <a:pPr marL="525462" lvl="1" indent="-342900">
              <a:buFont typeface="Arial" panose="020B0604020202020204" pitchFamily="34" charset="0"/>
              <a:buChar char="•"/>
            </a:pPr>
            <a:r>
              <a:rPr lang="es-MX" sz="2000" dirty="0">
                <a:latin typeface="Raleway"/>
              </a:rPr>
              <a:t>Pagos en exceso</a:t>
            </a:r>
          </a:p>
          <a:p>
            <a:pPr marL="525462" lvl="1" indent="-342900">
              <a:buFont typeface="Arial" panose="020B0604020202020204" pitchFamily="34" charset="0"/>
              <a:buChar char="•"/>
            </a:pPr>
            <a:r>
              <a:rPr lang="es-MX" sz="2000" dirty="0">
                <a:latin typeface="Raleway"/>
              </a:rPr>
              <a:t>Pagos de líneas UG generadas de periodos anteriores.</a:t>
            </a:r>
          </a:p>
          <a:p>
            <a:pPr marL="525462" lvl="1" indent="-342900">
              <a:buFont typeface="Arial" panose="020B0604020202020204" pitchFamily="34" charset="0"/>
              <a:buChar char="•"/>
            </a:pPr>
            <a:r>
              <a:rPr lang="es-MX" sz="2000" dirty="0">
                <a:latin typeface="Raleway"/>
              </a:rPr>
              <a:t>Pagos erróneos:  Unidades académicas a las que pertenecen o selección de conceptos equivocados dentro de la plataforma de pagos UG</a:t>
            </a:r>
          </a:p>
          <a:p>
            <a:pPr marL="525462" lvl="1" indent="-342900">
              <a:buFont typeface="Arial" panose="020B0604020202020204" pitchFamily="34" charset="0"/>
              <a:buChar char="•"/>
            </a:pPr>
            <a:r>
              <a:rPr lang="es-MX" sz="2000" dirty="0">
                <a:latin typeface="Raleway"/>
              </a:rPr>
              <a:t>Cancelaciones de cursos o programas</a:t>
            </a:r>
          </a:p>
          <a:p>
            <a:pPr marL="525462" lvl="1" indent="-342900">
              <a:buFont typeface="Arial" panose="020B0604020202020204" pitchFamily="34" charset="0"/>
              <a:buChar char="•"/>
            </a:pPr>
            <a:r>
              <a:rPr lang="es-MX" sz="2000" dirty="0">
                <a:latin typeface="Raleway"/>
              </a:rPr>
              <a:t>Baja del alumno </a:t>
            </a:r>
          </a:p>
          <a:p>
            <a:pPr marL="525462" lvl="1" indent="-342900">
              <a:buFont typeface="Arial" panose="020B0604020202020204" pitchFamily="34" charset="0"/>
              <a:buChar char="•"/>
            </a:pPr>
            <a:r>
              <a:rPr lang="es-MX" sz="2000" dirty="0">
                <a:latin typeface="Raleway"/>
              </a:rPr>
              <a:t>Error bancario</a:t>
            </a:r>
          </a:p>
          <a:p>
            <a:pPr marL="525462" lvl="1" indent="-342900">
              <a:buFont typeface="Arial" panose="020B0604020202020204" pitchFamily="34" charset="0"/>
              <a:buChar char="•"/>
            </a:pPr>
            <a:r>
              <a:rPr lang="es-MX" sz="2000" dirty="0">
                <a:latin typeface="Raleway"/>
              </a:rPr>
              <a:t>Falla en plataforma UG</a:t>
            </a:r>
          </a:p>
          <a:p>
            <a:pPr marL="525462" lvl="1" indent="-342900">
              <a:buFont typeface="Arial" panose="020B0604020202020204" pitchFamily="34" charset="0"/>
              <a:buChar char="•"/>
            </a:pPr>
            <a:r>
              <a:rPr lang="es-MX" sz="2000" dirty="0">
                <a:latin typeface="Raleway"/>
              </a:rPr>
              <a:t>Otras causas imputables a la institución</a:t>
            </a:r>
          </a:p>
        </p:txBody>
      </p:sp>
      <p:sp>
        <p:nvSpPr>
          <p:cNvPr id="9" name="Título 1">
            <a:extLst>
              <a:ext uri="{FF2B5EF4-FFF2-40B4-BE49-F238E27FC236}">
                <a16:creationId xmlns:a16="http://schemas.microsoft.com/office/drawing/2014/main" id="{F35294D3-677D-47B3-9002-021265AA5C48}"/>
              </a:ext>
            </a:extLst>
          </p:cNvPr>
          <p:cNvSpPr>
            <a:spLocks noGrp="1"/>
          </p:cNvSpPr>
          <p:nvPr>
            <p:ph type="title"/>
          </p:nvPr>
        </p:nvSpPr>
        <p:spPr>
          <a:xfrm>
            <a:off x="3403" y="128039"/>
            <a:ext cx="6840760" cy="576064"/>
          </a:xfrm>
        </p:spPr>
        <p:txBody>
          <a:bodyPr>
            <a:normAutofit/>
          </a:bodyPr>
          <a:lstStyle/>
          <a:p>
            <a:pPr algn="l"/>
            <a:r>
              <a:rPr lang="es-MX" sz="2000" b="1" dirty="0">
                <a:solidFill>
                  <a:srgbClr val="EBEBEB"/>
                </a:solidFill>
                <a:latin typeface="Raleway"/>
                <a:ea typeface="Raleway" charset="0"/>
                <a:cs typeface="Raleway" charset="0"/>
              </a:rPr>
              <a:t>VALIDACIÓN DE LA SOLICITUD DE REEMBOLSO</a:t>
            </a:r>
            <a:endParaRPr lang="es-MX" sz="2000" b="1" dirty="0">
              <a:solidFill>
                <a:schemeClr val="bg1"/>
              </a:solidFill>
              <a:latin typeface="Raleway"/>
              <a:ea typeface="Raleway" charset="0"/>
              <a:cs typeface="Raleway" charset="0"/>
            </a:endParaRPr>
          </a:p>
        </p:txBody>
      </p:sp>
    </p:spTree>
    <p:extLst>
      <p:ext uri="{BB962C8B-B14F-4D97-AF65-F5344CB8AC3E}">
        <p14:creationId xmlns:p14="http://schemas.microsoft.com/office/powerpoint/2010/main" val="56088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26FAD35-4874-4778-94D3-A90A39B7F855}"/>
              </a:ext>
            </a:extLst>
          </p:cNvPr>
          <p:cNvSpPr>
            <a:spLocks noGrp="1"/>
          </p:cNvSpPr>
          <p:nvPr>
            <p:ph type="sldNum" sz="quarter" idx="12"/>
          </p:nvPr>
        </p:nvSpPr>
        <p:spPr/>
        <p:txBody>
          <a:bodyPr/>
          <a:lstStyle/>
          <a:p>
            <a:fld id="{D53B3B0F-12B6-4106-91E1-577123FA521A}" type="slidenum">
              <a:rPr lang="es-MX" smtClean="0"/>
              <a:t>9</a:t>
            </a:fld>
            <a:endParaRPr lang="es-MX"/>
          </a:p>
        </p:txBody>
      </p:sp>
      <p:sp>
        <p:nvSpPr>
          <p:cNvPr id="5" name="Marcador de contenido 2">
            <a:extLst>
              <a:ext uri="{FF2B5EF4-FFF2-40B4-BE49-F238E27FC236}">
                <a16:creationId xmlns:a16="http://schemas.microsoft.com/office/drawing/2014/main" id="{C472221A-F5CB-4CA9-93E2-F094ED0CBCE3}"/>
              </a:ext>
            </a:extLst>
          </p:cNvPr>
          <p:cNvSpPr txBox="1">
            <a:spLocks/>
          </p:cNvSpPr>
          <p:nvPr/>
        </p:nvSpPr>
        <p:spPr>
          <a:xfrm>
            <a:off x="179512" y="924697"/>
            <a:ext cx="8928992" cy="58052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indent="-182563" algn="just"/>
            <a:r>
              <a:rPr lang="es-MX" sz="2000" dirty="0">
                <a:latin typeface="Raleway"/>
              </a:rPr>
              <a:t>El enlace administrativo valora el tipo de ingreso a que corresponde la solicitud de reembolso:</a:t>
            </a:r>
          </a:p>
          <a:p>
            <a:pPr marL="0" indent="0" algn="just">
              <a:buNone/>
            </a:pPr>
            <a:endParaRPr lang="es-MX" sz="2000" b="1" u="sng" dirty="0">
              <a:latin typeface="Raleway"/>
            </a:endParaRPr>
          </a:p>
          <a:p>
            <a:pPr algn="just">
              <a:buAutoNum type="alphaUcParenR"/>
            </a:pPr>
            <a:r>
              <a:rPr lang="es-MX" sz="2000" b="1" u="sng" dirty="0">
                <a:latin typeface="Raleway"/>
              </a:rPr>
              <a:t>Ingreso institucional</a:t>
            </a:r>
            <a:r>
              <a:rPr lang="es-MX" sz="2000" dirty="0">
                <a:latin typeface="Raleway"/>
              </a:rPr>
              <a:t>. Canaliza al alumno al área de administración escolar del Campus o ENMS a que pertenece, quienes a su vez, enviarán la documentación completa de la solicitud de reembolso a la Dirección de Administración Escolar.</a:t>
            </a:r>
            <a:endParaRPr lang="es-MX" sz="2000" b="1" u="sng" dirty="0">
              <a:latin typeface="Raleway"/>
            </a:endParaRPr>
          </a:p>
          <a:p>
            <a:pPr algn="just">
              <a:buAutoNum type="alphaUcParenR"/>
            </a:pPr>
            <a:endParaRPr lang="es-MX" sz="2000" b="1" u="sng" dirty="0">
              <a:latin typeface="Raleway"/>
            </a:endParaRPr>
          </a:p>
          <a:p>
            <a:pPr algn="just">
              <a:buFont typeface="Arial"/>
              <a:buAutoNum type="alphaUcParenR"/>
            </a:pPr>
            <a:r>
              <a:rPr lang="es-MX" sz="2000" b="1" u="sng" dirty="0">
                <a:latin typeface="Raleway"/>
              </a:rPr>
              <a:t>Ingreso propio de la unidad</a:t>
            </a:r>
            <a:r>
              <a:rPr lang="es-MX" sz="2000" dirty="0">
                <a:latin typeface="Raleway"/>
              </a:rPr>
              <a:t>. Recibe la documentación por parte del alumno y la envía para una </a:t>
            </a:r>
            <a:r>
              <a:rPr lang="es-MX" sz="2000" b="1" u="sng" dirty="0">
                <a:latin typeface="Raleway"/>
              </a:rPr>
              <a:t>segunda validación</a:t>
            </a:r>
            <a:r>
              <a:rPr lang="es-MX" sz="2000" dirty="0">
                <a:latin typeface="Raleway"/>
              </a:rPr>
              <a:t> al Coordinador Administrativo del Campus o del CNMS, quien determinará la procedencia del reembolso solicitado.</a:t>
            </a:r>
          </a:p>
          <a:p>
            <a:pPr marL="182563" indent="0" algn="just">
              <a:buNone/>
            </a:pPr>
            <a:endParaRPr lang="es-MX" sz="1000" dirty="0">
              <a:latin typeface="Raleway"/>
            </a:endParaRPr>
          </a:p>
          <a:p>
            <a:pPr marL="182563" indent="0" algn="just">
              <a:buNone/>
            </a:pPr>
            <a:r>
              <a:rPr lang="es-MX" sz="2000" dirty="0">
                <a:latin typeface="Raleway"/>
              </a:rPr>
              <a:t>En casos especiales </a:t>
            </a:r>
            <a:r>
              <a:rPr lang="es-MX" sz="2000" dirty="0">
                <a:solidFill>
                  <a:srgbClr val="FF0000"/>
                </a:solidFill>
                <a:latin typeface="Raleway"/>
              </a:rPr>
              <a:t>(*)</a:t>
            </a:r>
            <a:r>
              <a:rPr lang="es-MX" sz="2000" dirty="0">
                <a:latin typeface="Raleway"/>
              </a:rPr>
              <a:t> es necesario, solicitar autorización del Director de División o del Director de la ENMS, según corresponda. </a:t>
            </a:r>
          </a:p>
          <a:p>
            <a:pPr marL="182563" indent="0" algn="just">
              <a:buNone/>
            </a:pPr>
            <a:r>
              <a:rPr lang="es-MX" sz="1800" dirty="0">
                <a:solidFill>
                  <a:srgbClr val="FF0000"/>
                </a:solidFill>
              </a:rPr>
              <a:t>(*)</a:t>
            </a:r>
            <a:r>
              <a:rPr lang="es-MX" sz="1800" dirty="0"/>
              <a:t> Programas autosustentables cuyo reembolso podría ocasionar que se encuentren por debajo del punto de equilibrio, a menos de que se trate de un pago erróneo o pago duplicado</a:t>
            </a:r>
            <a:endParaRPr lang="es-MX" sz="1800" dirty="0">
              <a:latin typeface="Raleway"/>
            </a:endParaRPr>
          </a:p>
        </p:txBody>
      </p:sp>
      <p:sp>
        <p:nvSpPr>
          <p:cNvPr id="9" name="Título 1">
            <a:extLst>
              <a:ext uri="{FF2B5EF4-FFF2-40B4-BE49-F238E27FC236}">
                <a16:creationId xmlns:a16="http://schemas.microsoft.com/office/drawing/2014/main" id="{F35294D3-677D-47B3-9002-021265AA5C48}"/>
              </a:ext>
            </a:extLst>
          </p:cNvPr>
          <p:cNvSpPr>
            <a:spLocks noGrp="1"/>
          </p:cNvSpPr>
          <p:nvPr>
            <p:ph type="title"/>
          </p:nvPr>
        </p:nvSpPr>
        <p:spPr>
          <a:xfrm>
            <a:off x="3403" y="128039"/>
            <a:ext cx="6840760" cy="576064"/>
          </a:xfrm>
        </p:spPr>
        <p:txBody>
          <a:bodyPr>
            <a:normAutofit/>
          </a:bodyPr>
          <a:lstStyle/>
          <a:p>
            <a:pPr algn="l"/>
            <a:r>
              <a:rPr lang="es-MX" sz="2000" b="1" dirty="0">
                <a:solidFill>
                  <a:srgbClr val="EBEBEB"/>
                </a:solidFill>
                <a:latin typeface="Raleway"/>
                <a:ea typeface="Raleway" charset="0"/>
                <a:cs typeface="Raleway" charset="0"/>
              </a:rPr>
              <a:t>VALIDACIÓN DE LA SOLICITUD DE REEMBOLSO</a:t>
            </a:r>
            <a:endParaRPr lang="es-MX" sz="2000" b="1" dirty="0">
              <a:solidFill>
                <a:schemeClr val="bg1"/>
              </a:solidFill>
              <a:latin typeface="Raleway"/>
              <a:ea typeface="Raleway" charset="0"/>
              <a:cs typeface="Raleway" charset="0"/>
            </a:endParaRPr>
          </a:p>
        </p:txBody>
      </p:sp>
    </p:spTree>
    <p:extLst>
      <p:ext uri="{BB962C8B-B14F-4D97-AF65-F5344CB8AC3E}">
        <p14:creationId xmlns:p14="http://schemas.microsoft.com/office/powerpoint/2010/main" val="2350419147"/>
      </p:ext>
    </p:extLst>
  </p:cSld>
  <p:clrMapOvr>
    <a:masterClrMapping/>
  </p:clrMapOvr>
</p:sld>
</file>

<file path=ppt/theme/theme1.xml><?xml version="1.0" encoding="utf-8"?>
<a:theme xmlns:a="http://schemas.openxmlformats.org/drawingml/2006/main" name="presentacion-ug-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tas a la Cuenta Anual 2016" id="{D904D515-907E-41F9-B026-05F26FFC0DDD}" vid="{B664DADA-5CA4-474E-B62E-F4C74D34D6C0}"/>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tas a la Cuenta Anual 2016" id="{D904D515-907E-41F9-B026-05F26FFC0DDD}" vid="{36E4B9B2-22A2-4166-96B0-E86792AABE0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tas a la Cuenta Anual 2016" id="{D904D515-907E-41F9-B026-05F26FFC0DDD}" vid="{547D28B6-BC75-49D9-B3EE-F16426289ABA}"/>
    </a:ext>
  </a:ext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tas a la Cuenta Anual 2016" id="{D904D515-907E-41F9-B026-05F26FFC0DDD}" vid="{B8BB95B5-880A-4C9F-AD18-044822635426}"/>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Notas a la Cuenta Anual 2016</Template>
  <TotalTime>868</TotalTime>
  <Words>1286</Words>
  <Application>Microsoft Office PowerPoint</Application>
  <PresentationFormat>Presentación en pantalla (4:3)</PresentationFormat>
  <Paragraphs>192</Paragraphs>
  <Slides>15</Slides>
  <Notes>1</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15</vt:i4>
      </vt:variant>
    </vt:vector>
  </HeadingPairs>
  <TitlesOfParts>
    <vt:vector size="23" baseType="lpstr">
      <vt:lpstr>Arial</vt:lpstr>
      <vt:lpstr>Calibri</vt:lpstr>
      <vt:lpstr>Raleway</vt:lpstr>
      <vt:lpstr>Wingdings</vt:lpstr>
      <vt:lpstr>presentacion-ug-pptx</vt:lpstr>
      <vt:lpstr>2_Diseño personalizado</vt:lpstr>
      <vt:lpstr>Diseño personalizado</vt:lpstr>
      <vt:lpstr>1_Diseño personalizado</vt:lpstr>
      <vt:lpstr>Presentación de PowerPoint</vt:lpstr>
      <vt:lpstr>IDENTIFICACIÓN DEL INGRESO</vt:lpstr>
      <vt:lpstr>IDENTIFICACIÓN DEL INGRESO</vt:lpstr>
      <vt:lpstr>IDENTIFICACIÓN DEL INGRESO</vt:lpstr>
      <vt:lpstr>FUNDAMENTO PARA REEMBOLSO DE INGRESOS</vt:lpstr>
      <vt:lpstr>REQUISITOS PARA SOLICITAR UN REEMBOLSO</vt:lpstr>
      <vt:lpstr>REQUISITOS PARA SOLICITAR UN REEMBOLSO</vt:lpstr>
      <vt:lpstr>VALIDACIÓN DE LA SOLICITUD DE REEMBOLSO</vt:lpstr>
      <vt:lpstr>VALIDACIÓN DE LA SOLICITUD DE REEMBOLSO</vt:lpstr>
      <vt:lpstr>REEMBOLSO DE INGRESOS INSTITUCIONALES</vt:lpstr>
      <vt:lpstr>REEMBOLSO DE INGRESOS PROPIOS</vt:lpstr>
      <vt:lpstr>REEMBOLSOS DE INGRESOS INSTITUCIONALES DE EJERCICIOS ANTERIORES</vt:lpstr>
      <vt:lpstr>REEMBOLSOS DE INGRESOS PROPIOS DE EJERCICIOS ANTERIORES</vt:lpstr>
      <vt:lpstr>DUDAS Y ACLARACIONES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Gestion Presupuestal</dc:creator>
  <cp:lastModifiedBy>C.P. Rafael Ixta</cp:lastModifiedBy>
  <cp:revision>68</cp:revision>
  <cp:lastPrinted>2017-09-15T19:36:07Z</cp:lastPrinted>
  <dcterms:created xsi:type="dcterms:W3CDTF">2017-09-13T23:05:01Z</dcterms:created>
  <dcterms:modified xsi:type="dcterms:W3CDTF">2020-02-20T21:07:39Z</dcterms:modified>
</cp:coreProperties>
</file>